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898900"/>
    <a:srgbClr val="586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AppData\Local\Microsoft\Windows\INetCache\Content.Outlook\YGEV0HJK\fuel%20poverty%20bar%20char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niel\AppData\Local\Microsoft\Windows\INetCache\Content.Outlook\YGEV0HJK\bar%20chart%20fuel%20pover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income after housing costs</c:v>
                </c:pt>
              </c:strCache>
            </c:strRef>
          </c:tx>
          <c:spPr>
            <a:ln>
              <a:noFill/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fuel poor</c:v>
                </c:pt>
                <c:pt idx="1">
                  <c:v>not fuel poor</c:v>
                </c:pt>
              </c:strCache>
            </c:strRef>
          </c:cat>
          <c:val>
            <c:numRef>
              <c:f>Sheet1!$B$2:$B$3</c:f>
              <c:numCache>
                <c:formatCode>"£"#,##0_);[Red]\("£"#,##0\)</c:formatCode>
                <c:ptCount val="2"/>
                <c:pt idx="0">
                  <c:v>10325</c:v>
                </c:pt>
                <c:pt idx="1">
                  <c:v>24050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765272"/>
        <c:axId val="254762920"/>
      </c:barChar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median annual fuel costs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chemeClr val="tx1"/>
              </a:solidFill>
            </c:spPr>
          </c:marker>
          <c:cat>
            <c:strRef>
              <c:f>Sheet1!$A$2:$A$3</c:f>
              <c:strCache>
                <c:ptCount val="2"/>
                <c:pt idx="0">
                  <c:v>fuel poor</c:v>
                </c:pt>
                <c:pt idx="1">
                  <c:v>not fuel poor</c:v>
                </c:pt>
              </c:strCache>
            </c:strRef>
          </c:cat>
          <c:val>
            <c:numRef>
              <c:f>Sheet1!$C$2:$C$3</c:f>
              <c:numCache>
                <c:formatCode>"£"#,##0_);[Red]\("£"#,##0\)</c:formatCode>
                <c:ptCount val="2"/>
                <c:pt idx="0">
                  <c:v>1366</c:v>
                </c:pt>
                <c:pt idx="1">
                  <c:v>1140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4765664"/>
        <c:axId val="254766448"/>
      </c:lineChart>
      <c:catAx>
        <c:axId val="254765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4762920"/>
        <c:crosses val="autoZero"/>
        <c:auto val="1"/>
        <c:lblAlgn val="ctr"/>
        <c:lblOffset val="100"/>
        <c:noMultiLvlLbl val="0"/>
      </c:catAx>
      <c:valAx>
        <c:axId val="254762920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GB" sz="1050" b="1" dirty="0">
                    <a:latin typeface="Arial" pitchFamily="34" charset="0"/>
                    <a:cs typeface="Arial" pitchFamily="34" charset="0"/>
                  </a:rPr>
                  <a:t>income after housing costs</a:t>
                </a:r>
              </a:p>
            </c:rich>
          </c:tx>
          <c:overlay val="0"/>
        </c:title>
        <c:numFmt formatCode="&quot;£&quot;#,##0_);[Red]\(&quot;£&quot;#,##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4765272"/>
        <c:crosses val="autoZero"/>
        <c:crossBetween val="between"/>
      </c:valAx>
      <c:valAx>
        <c:axId val="254766448"/>
        <c:scaling>
          <c:orientation val="minMax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GB" sz="1050" b="1" dirty="0">
                    <a:latin typeface="Arial" pitchFamily="34" charset="0"/>
                    <a:cs typeface="Arial" pitchFamily="34" charset="0"/>
                  </a:rPr>
                  <a:t>median annual fuel costs</a:t>
                </a:r>
              </a:p>
            </c:rich>
          </c:tx>
          <c:overlay val="0"/>
        </c:title>
        <c:numFmt formatCode="&quot;£&quot;#,##0_);[Red]\(&quot;£&quot;#,##0\)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4765664"/>
        <c:crosses val="max"/>
        <c:crossBetween val="between"/>
      </c:valAx>
      <c:catAx>
        <c:axId val="254765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4766448"/>
        <c:crosses val="autoZero"/>
        <c:auto val="1"/>
        <c:lblAlgn val="ctr"/>
        <c:lblOffset val="100"/>
        <c:noMultiLvlLbl val="0"/>
      </c:catAx>
    </c:plotArea>
    <c:legend>
      <c:legendPos val="r"/>
      <c:overlay val="0"/>
      <c:txPr>
        <a:bodyPr/>
        <a:lstStyle/>
        <a:p>
          <a:pPr>
            <a:defRPr sz="105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Average fuel poverty gap (£)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Sheet1!$O$1</c:f>
              <c:strCache>
                <c:ptCount val="1"/>
                <c:pt idx="0">
                  <c:v>Average fuel poverty gap (£)</c:v>
                </c:pt>
              </c:strCache>
            </c:strRef>
          </c:tx>
          <c:invertIfNegative val="0"/>
          <c:cat>
            <c:strRef>
              <c:f>Sheet1!$N$2:$N$3</c:f>
              <c:strCache>
                <c:ptCount val="2"/>
                <c:pt idx="0">
                  <c:v>Urban</c:v>
                </c:pt>
                <c:pt idx="1">
                  <c:v>Rural - villages, hamlets and isolated dwellings</c:v>
                </c:pt>
              </c:strCache>
            </c:strRef>
          </c:cat>
          <c:val>
            <c:numRef>
              <c:f>Sheet1!$O$2:$O$3</c:f>
              <c:numCache>
                <c:formatCode>General</c:formatCode>
                <c:ptCount val="2"/>
                <c:pt idx="0">
                  <c:v>289</c:v>
                </c:pt>
                <c:pt idx="1">
                  <c:v>625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4767624"/>
        <c:axId val="254767232"/>
      </c:barChart>
      <c:catAx>
        <c:axId val="254767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4767232"/>
        <c:crosses val="autoZero"/>
        <c:auto val="1"/>
        <c:lblAlgn val="ctr"/>
        <c:lblOffset val="100"/>
        <c:noMultiLvlLbl val="0"/>
      </c:catAx>
      <c:valAx>
        <c:axId val="25476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4767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09627D-4971-466F-BD13-6CDB2E74F3FD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63C6E-9923-4870-9BE0-7E3A2859A2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72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8608E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FCC22-7082-4564-AB6E-F044BA5A8642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7E31-D65E-4F51-959E-56169159622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</p:spPr>
        <p:txBody>
          <a:bodyPr/>
          <a:lstStyle/>
          <a:p>
            <a:r>
              <a:rPr lang="en-GB" b="1" u="sng" dirty="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t>Rural Fuel Poverty</a:t>
            </a:r>
            <a:endParaRPr lang="en-GB" b="1" u="sng" dirty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/>
          <a:p>
            <a:r>
              <a:rPr lang="en-GB" b="1" dirty="0" smtClean="0"/>
              <a:t>Dr. Jane Hart</a:t>
            </a:r>
          </a:p>
        </p:txBody>
      </p:sp>
      <p:pic>
        <p:nvPicPr>
          <p:cNvPr id="4" name="Picture 3" descr="Cap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67679"/>
            <a:ext cx="9144000" cy="19226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88640"/>
            <a:ext cx="79208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itchFamily="34" charset="0"/>
                <a:cs typeface="Arial" pitchFamily="34" charset="0"/>
              </a:rPr>
              <a:t>The official definition of fuel poverty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in England 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uses 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the Low Income High Costs (LIHC) indicator.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066147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itchFamily="34" charset="0"/>
                <a:cs typeface="Arial" pitchFamily="34" charset="0"/>
              </a:rPr>
              <a:t>A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household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is considered to be fuel poor if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they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have required fuel costs that are above average (the national median level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GB" sz="14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 were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they to spend that amount, they would be left with a residual income below the official poverty line (which is defined as being below 60% of the median household income.)</a:t>
            </a:r>
          </a:p>
        </p:txBody>
      </p:sp>
      <p:pic>
        <p:nvPicPr>
          <p:cNvPr id="6" name="Picture 5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716040"/>
            <a:ext cx="5256584" cy="37459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44208" y="3573016"/>
            <a:ext cx="208823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latin typeface="Arial" pitchFamily="34" charset="0"/>
                <a:cs typeface="Arial" pitchFamily="34" charset="0"/>
              </a:rPr>
              <a:t>The fuel poverty gap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is a measure of the additional income which would be needed to bring a fuel poor household to the point of not being fuel poor.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279" y="1484784"/>
            <a:ext cx="777686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latin typeface="Arial" pitchFamily="34" charset="0"/>
              <a:cs typeface="Arial" pitchFamily="34" charset="0"/>
            </a:endParaRP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household income</a:t>
            </a:r>
          </a:p>
          <a:p>
            <a:pPr lvl="1"/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household </a:t>
            </a:r>
            <a:r>
              <a:rPr lang="en-GB" dirty="0">
                <a:latin typeface="Arial" pitchFamily="34" charset="0"/>
                <a:cs typeface="Arial" pitchFamily="34" charset="0"/>
              </a:rPr>
              <a:t>energy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requirements</a:t>
            </a:r>
          </a:p>
          <a:p>
            <a:pPr lvl="1"/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fuel </a:t>
            </a:r>
            <a:r>
              <a:rPr lang="en-GB" dirty="0">
                <a:latin typeface="Arial" pitchFamily="34" charset="0"/>
                <a:cs typeface="Arial" pitchFamily="34" charset="0"/>
              </a:rPr>
              <a:t>prices</a:t>
            </a:r>
          </a:p>
          <a:p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67544" y="274638"/>
            <a:ext cx="77620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3 main factors </a:t>
            </a:r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that influence whether a household if fuel poor</a:t>
            </a:r>
            <a:endParaRPr lang="en-GB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540" y="332656"/>
            <a:ext cx="828092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Typical characteristics of fuel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poor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households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dirty="0">
                <a:latin typeface="Arial" pitchFamily="34" charset="0"/>
                <a:cs typeface="Arial" pitchFamily="34" charset="0"/>
              </a:rPr>
              <a:t>much lower income after housing costs  (£10,325 fuel poor, £24,050 not fuel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poor)</a:t>
            </a:r>
          </a:p>
          <a:p>
            <a:pPr lvl="1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Higher </a:t>
            </a:r>
            <a:r>
              <a:rPr lang="en-GB" dirty="0">
                <a:latin typeface="Arial" pitchFamily="34" charset="0"/>
                <a:cs typeface="Arial" pitchFamily="34" charset="0"/>
              </a:rPr>
              <a:t>fuel costs (median annual costs fuel poor £1366, £1140 non fuel poor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Less energy efficient homes. Rural homes twice as likely to be bands E-G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Chart 2"/>
          <p:cNvGraphicFramePr/>
          <p:nvPr/>
        </p:nvGraphicFramePr>
        <p:xfrm>
          <a:off x="899592" y="3429000"/>
          <a:ext cx="734481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20621"/>
            <a:ext cx="32403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Rural Fuel Poverty</a:t>
            </a:r>
          </a:p>
          <a:p>
            <a:endParaRPr lang="en-GB" sz="2400" b="1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..is both more prevalent and more acute than urban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Approximately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13% </a:t>
            </a:r>
            <a:r>
              <a:rPr lang="en-GB" dirty="0">
                <a:latin typeface="Arial" pitchFamily="34" charset="0"/>
                <a:cs typeface="Arial" pitchFamily="34" charset="0"/>
              </a:rPr>
              <a:t>of household in rural villages and hamlets are fuel poor compared to 11% of urban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households</a:t>
            </a:r>
          </a:p>
          <a:p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b="1" dirty="0">
                <a:latin typeface="Arial" pitchFamily="34" charset="0"/>
                <a:cs typeface="Arial" pitchFamily="34" charset="0"/>
              </a:rPr>
              <a:t>Average fuel poverty gap</a:t>
            </a:r>
            <a:r>
              <a:rPr lang="en-GB" dirty="0">
                <a:latin typeface="Arial" pitchFamily="34" charset="0"/>
                <a:cs typeface="Arial" pitchFamily="34" charset="0"/>
              </a:rPr>
              <a:t> in 2016 was more than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twice as high in rural villages, hamlets and isolated areas</a:t>
            </a:r>
            <a:r>
              <a:rPr lang="en-GB" dirty="0">
                <a:latin typeface="Arial" pitchFamily="34" charset="0"/>
                <a:cs typeface="Arial" pitchFamily="34" charset="0"/>
              </a:rPr>
              <a:t> (£625) as in urban (£289).</a:t>
            </a:r>
          </a:p>
        </p:txBody>
      </p:sp>
      <p:graphicFrame>
        <p:nvGraphicFramePr>
          <p:cNvPr id="3" name="Chart 2"/>
          <p:cNvGraphicFramePr/>
          <p:nvPr/>
        </p:nvGraphicFramePr>
        <p:xfrm>
          <a:off x="4283968" y="1520788"/>
          <a:ext cx="45720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0656" y="3501008"/>
            <a:ext cx="53645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Font typeface="Wingdings" pitchFamily="2" charset="2"/>
              <a:buChar char="§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§"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pPr lvl="0" algn="ctr">
              <a:buFont typeface="Wingdings" pitchFamily="2" charset="2"/>
              <a:buChar char="§"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2243773"/>
            <a:ext cx="49325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3" algn="ctr"/>
            <a:r>
              <a:rPr lang="en-GB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85750" lvl="3" indent="-285750" algn="ctr">
              <a:buFont typeface="Arial" panose="020B0604020202020204" pitchFamily="34" charset="0"/>
              <a:buChar char="•"/>
            </a:pPr>
            <a:endParaRPr lang="en-GB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3" indent="-285750" algn="ctr">
              <a:buFont typeface="Arial" panose="020B0604020202020204" pitchFamily="34" charset="0"/>
              <a:buChar char="•"/>
            </a:pPr>
            <a:endParaRPr lang="en-GB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100" b="1" dirty="0" smtClean="0"/>
              <a:t>Why is fuel poverty worse In rural areas?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0656" y="1600200"/>
            <a:ext cx="7516144" cy="4525963"/>
          </a:xfrm>
        </p:spPr>
        <p:txBody>
          <a:bodyPr>
            <a:normAutofit/>
          </a:bodyPr>
          <a:lstStyle/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Lower workplace earnings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Rural homes twice as likely to have poor thermal efficiency (bands E-G)</a:t>
            </a:r>
          </a:p>
          <a:p>
            <a:pPr marL="0" indent="0">
              <a:buNone/>
            </a:pP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Fuel prices. Mains gas is available to only 41% of rural homes (90% of urban). 15.5% of households with no mains gas are fuel poor compared to 10.4% of those with mains gas.            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20621"/>
            <a:ext cx="69127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GB" sz="2800" b="1" dirty="0">
                <a:latin typeface="Arial" pitchFamily="34" charset="0"/>
                <a:cs typeface="Arial" pitchFamily="34" charset="0"/>
              </a:rPr>
              <a:t>Issues with unmetered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fuels</a:t>
            </a:r>
          </a:p>
          <a:p>
            <a:pPr fontAlgn="base"/>
            <a:endParaRPr lang="en-GB" sz="1600" dirty="0">
              <a:latin typeface="Arial" pitchFamily="34" charset="0"/>
              <a:cs typeface="Arial" pitchFamily="34" charset="0"/>
            </a:endParaRPr>
          </a:p>
          <a:p>
            <a:pPr marL="285750" indent="-285750" fontAlgn="base">
              <a:buFont typeface="Wingdings" panose="05000000000000000000" pitchFamily="2" charset="2"/>
              <a:buChar char="§"/>
            </a:pPr>
            <a:r>
              <a:rPr lang="en-GB" dirty="0">
                <a:latin typeface="Arial" pitchFamily="34" charset="0"/>
                <a:cs typeface="Arial" pitchFamily="34" charset="0"/>
              </a:rPr>
              <a:t>More expensive than mains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gas</a:t>
            </a:r>
          </a:p>
          <a:p>
            <a:pPr fontAlgn="base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Variations </a:t>
            </a:r>
            <a:r>
              <a:rPr lang="en-GB" dirty="0">
                <a:latin typeface="Arial" pitchFamily="34" charset="0"/>
                <a:cs typeface="Arial" pitchFamily="34" charset="0"/>
              </a:rPr>
              <a:t>in costs (often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seasonal or </a:t>
            </a:r>
            <a:r>
              <a:rPr lang="en-GB" dirty="0">
                <a:latin typeface="Arial" pitchFamily="34" charset="0"/>
                <a:cs typeface="Arial" pitchFamily="34" charset="0"/>
              </a:rPr>
              <a:t>related to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supply issues)</a:t>
            </a:r>
          </a:p>
          <a:p>
            <a:pPr lvl="0" fontAlgn="base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Significant </a:t>
            </a:r>
            <a:r>
              <a:rPr lang="en-GB" dirty="0">
                <a:latin typeface="Arial" pitchFamily="34" charset="0"/>
                <a:cs typeface="Arial" pitchFamily="34" charset="0"/>
              </a:rPr>
              <a:t>up-front charges, often for bulk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amounts</a:t>
            </a:r>
          </a:p>
          <a:p>
            <a:pPr lvl="0" fontAlgn="base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No </a:t>
            </a:r>
            <a:r>
              <a:rPr lang="en-GB" dirty="0">
                <a:latin typeface="Arial" pitchFamily="34" charset="0"/>
                <a:cs typeface="Arial" pitchFamily="34" charset="0"/>
              </a:rPr>
              <a:t>‘Priority Services Register’ for those vulnerable to loss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lvl="0" fontAlgn="base"/>
            <a:r>
              <a:rPr lang="en-GB" dirty="0" smtClean="0">
                <a:latin typeface="Arial" pitchFamily="34" charset="0"/>
                <a:cs typeface="Arial" pitchFamily="34" charset="0"/>
              </a:rPr>
              <a:t>    fuel supply</a:t>
            </a:r>
          </a:p>
          <a:p>
            <a:pPr lvl="0" fontAlgn="base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Often </a:t>
            </a:r>
            <a:r>
              <a:rPr lang="en-GB" dirty="0">
                <a:latin typeface="Arial" pitchFamily="34" charset="0"/>
                <a:cs typeface="Arial" pitchFamily="34" charset="0"/>
              </a:rPr>
              <a:t>a limited choice of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suppliers</a:t>
            </a:r>
          </a:p>
          <a:p>
            <a:pPr lvl="0" fontAlgn="base">
              <a:buFont typeface="Wingdings" pitchFamily="2" charset="2"/>
              <a:buChar char="§"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Difficulty </a:t>
            </a:r>
            <a:r>
              <a:rPr lang="en-GB" dirty="0">
                <a:latin typeface="Arial" pitchFamily="34" charset="0"/>
                <a:cs typeface="Arial" pitchFamily="34" charset="0"/>
              </a:rPr>
              <a:t>in comparing prices (no comparison websites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 fontAlgn="base"/>
            <a:endParaRPr lang="en-GB" dirty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en-GB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“A lack of competition and insufficient protection for the vulnerable” (Baker and Faulk)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23628" y="889844"/>
            <a:ext cx="66967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latin typeface="Arial" pitchFamily="34" charset="0"/>
                <a:cs typeface="Arial" pitchFamily="34" charset="0"/>
              </a:rPr>
              <a:t>Key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issues and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tensions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Energy </a:t>
            </a:r>
            <a:r>
              <a:rPr lang="en-GB" dirty="0">
                <a:latin typeface="Arial" pitchFamily="34" charset="0"/>
                <a:cs typeface="Arial" pitchFamily="34" charset="0"/>
              </a:rPr>
              <a:t>company obligations are not required to specifically target areas ‘off mains gas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’.</a:t>
            </a:r>
          </a:p>
          <a:p>
            <a:pPr lvl="0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Rural </a:t>
            </a:r>
            <a:r>
              <a:rPr lang="en-GB" dirty="0">
                <a:latin typeface="Arial" pitchFamily="34" charset="0"/>
                <a:cs typeface="Arial" pitchFamily="34" charset="0"/>
              </a:rPr>
              <a:t>fuel poor households are more scattered and difficult to identify so obligated companies are likely to concentrate on small towns and larger villages rather than remoter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rural.</a:t>
            </a:r>
          </a:p>
          <a:p>
            <a:pPr lvl="0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No priority services register for vulnerable households using </a:t>
            </a:r>
            <a:r>
              <a:rPr lang="en-GB" dirty="0">
                <a:latin typeface="Arial" pitchFamily="34" charset="0"/>
                <a:cs typeface="Arial" pitchFamily="34" charset="0"/>
              </a:rPr>
              <a:t>LPG and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Oil.</a:t>
            </a:r>
          </a:p>
          <a:p>
            <a:pPr lvl="0"/>
            <a:endParaRPr lang="en-GB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Conflating </a:t>
            </a:r>
            <a:r>
              <a:rPr lang="en-GB" dirty="0">
                <a:latin typeface="Arial" pitchFamily="34" charset="0"/>
                <a:cs typeface="Arial" pitchFamily="34" charset="0"/>
              </a:rPr>
              <a:t>carbon reduction and fuel poverty reduction objectives can disadvantage those unable to access mains gas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buFont typeface="Wingdings" pitchFamily="2" charset="2"/>
              <a:buChar char="§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Park </a:t>
            </a:r>
            <a:r>
              <a:rPr lang="en-GB" dirty="0">
                <a:latin typeface="Arial" pitchFamily="34" charset="0"/>
                <a:cs typeface="Arial" pitchFamily="34" charset="0"/>
              </a:rPr>
              <a:t>homes a particular issue - rarely eligible for national insulation schemes.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481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Rural Fuel Poverty</vt:lpstr>
      <vt:lpstr>PowerPoint Presentation</vt:lpstr>
      <vt:lpstr>  The 3 main factors that influence whether a household if fuel poor</vt:lpstr>
      <vt:lpstr>PowerPoint Presentation</vt:lpstr>
      <vt:lpstr>PowerPoint Presentation</vt:lpstr>
      <vt:lpstr> Why is fuel poverty worse In rural areas?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Poverty</dc:title>
  <dc:creator>Daniel Worth</dc:creator>
  <cp:lastModifiedBy>Bethan Aldridge</cp:lastModifiedBy>
  <cp:revision>28</cp:revision>
  <cp:lastPrinted>2019-01-29T10:19:28Z</cp:lastPrinted>
  <dcterms:created xsi:type="dcterms:W3CDTF">2019-01-09T14:48:52Z</dcterms:created>
  <dcterms:modified xsi:type="dcterms:W3CDTF">2019-01-31T11:09:20Z</dcterms:modified>
</cp:coreProperties>
</file>