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2"/>
  </p:notesMasterIdLst>
  <p:sldIdLst>
    <p:sldId id="256" r:id="rId2"/>
    <p:sldId id="257" r:id="rId3"/>
    <p:sldId id="289" r:id="rId4"/>
    <p:sldId id="263" r:id="rId5"/>
    <p:sldId id="264" r:id="rId6"/>
    <p:sldId id="266" r:id="rId7"/>
    <p:sldId id="268" r:id="rId8"/>
    <p:sldId id="269" r:id="rId9"/>
    <p:sldId id="296" r:id="rId10"/>
    <p:sldId id="297" r:id="rId1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6"/>
    <p:restoredTop sz="62753" autoAdjust="0"/>
  </p:normalViewPr>
  <p:slideViewPr>
    <p:cSldViewPr snapToGrid="0" snapToObjects="1" showGuides="1">
      <p:cViewPr varScale="1">
        <p:scale>
          <a:sx n="55" d="100"/>
          <a:sy n="55" d="100"/>
        </p:scale>
        <p:origin x="896" y="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1-C0EB-E649-8605-661C20E84793}"/>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3-C0EB-E649-8605-661C20E84793}"/>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5-C0EB-E649-8605-661C20E84793}"/>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7-C370-7346-940A-CC1D4CE17D2E}"/>
              </c:ext>
            </c:extLst>
          </c:dPt>
          <c:cat>
            <c:strRef>
              <c:f>Sheet1!$A$2:$A$5</c:f>
              <c:strCache>
                <c:ptCount val="3"/>
                <c:pt idx="0">
                  <c:v>1st Qtr</c:v>
                </c:pt>
                <c:pt idx="1">
                  <c:v>2nd Qtr</c:v>
                </c:pt>
                <c:pt idx="2">
                  <c:v>3rd Qtr</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6-C0EB-E649-8605-661C20E847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E51F4-3DB2-4349-BEAC-EC59077AE706}"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35914-1693-1144-9887-F3137DA32060}" type="slidenum">
              <a:rPr lang="en-US" smtClean="0"/>
              <a:t>‹#›</a:t>
            </a:fld>
            <a:endParaRPr lang="en-US"/>
          </a:p>
        </p:txBody>
      </p:sp>
    </p:spTree>
    <p:extLst>
      <p:ext uri="{BB962C8B-B14F-4D97-AF65-F5344CB8AC3E}">
        <p14:creationId xmlns:p14="http://schemas.microsoft.com/office/powerpoint/2010/main" val="345661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name is Jenny Makwana and I am an Associate Workforce Transformation Lead for the Lincolnshire system, Nottinghamshire system and supporting with the Rural &amp; Coastal Pilot in Lincolnshire.</a:t>
            </a:r>
          </a:p>
          <a:p>
            <a:endParaRPr lang="en-GB" dirty="0"/>
          </a:p>
          <a:p>
            <a:r>
              <a:rPr lang="en-GB" dirty="0"/>
              <a:t>Just to give you some background……..</a:t>
            </a:r>
          </a:p>
          <a:p>
            <a:r>
              <a:rPr lang="en-GB" dirty="0"/>
              <a:t>In Sept 2021 a rural discussion paper was published by colleagues in HEE. The paper highlighted the global, national and local research on workforce, education and training in rural and coastal communities. The paper set out an ambition to build a defined programme offer in these areas, helping to reduce ill health and health inequalities in rural areas through educating, training and digitally enabling the health and care workforces. </a:t>
            </a:r>
          </a:p>
        </p:txBody>
      </p:sp>
      <p:sp>
        <p:nvSpPr>
          <p:cNvPr id="4" name="Slide Number Placeholder 3"/>
          <p:cNvSpPr>
            <a:spLocks noGrp="1"/>
          </p:cNvSpPr>
          <p:nvPr>
            <p:ph type="sldNum" sz="quarter" idx="5"/>
          </p:nvPr>
        </p:nvSpPr>
        <p:spPr/>
        <p:txBody>
          <a:bodyPr/>
          <a:lstStyle/>
          <a:p>
            <a:fld id="{EDC35914-1693-1144-9887-F3137DA32060}" type="slidenum">
              <a:rPr lang="en-US" smtClean="0"/>
              <a:t>1</a:t>
            </a:fld>
            <a:endParaRPr lang="en-US"/>
          </a:p>
        </p:txBody>
      </p:sp>
    </p:spTree>
    <p:extLst>
      <p:ext uri="{BB962C8B-B14F-4D97-AF65-F5344CB8AC3E}">
        <p14:creationId xmlns:p14="http://schemas.microsoft.com/office/powerpoint/2010/main" val="273056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Compelling data from Canada, North America and Australia highlight the need to </a:t>
            </a:r>
            <a:r>
              <a:rPr lang="en-US" sz="1200" b="1" dirty="0"/>
              <a:t>train and retain medical students who have followed a rural track </a:t>
            </a:r>
            <a:r>
              <a:rPr lang="en-US" sz="1200" b="1" dirty="0" err="1"/>
              <a:t>Programme</a:t>
            </a:r>
            <a:r>
              <a:rPr lang="en-US"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Strasser demonstrated that </a:t>
            </a:r>
            <a:r>
              <a:rPr lang="en-US" sz="1200" b="1" dirty="0"/>
              <a:t>30% of students </a:t>
            </a:r>
            <a:r>
              <a:rPr lang="en-US" sz="1200" dirty="0"/>
              <a:t>from the Northern Ontario School of Medicine continue into specialty training in that geography, making training in rural areas an essential aspect of this offer.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necessary to establish a pathway preferencing students from rural backgrounds onto healthcare courses.</a:t>
            </a:r>
          </a:p>
          <a:p>
            <a:endParaRPr lang="en-GB" dirty="0"/>
          </a:p>
        </p:txBody>
      </p:sp>
      <p:sp>
        <p:nvSpPr>
          <p:cNvPr id="4" name="Slide Number Placeholder 3"/>
          <p:cNvSpPr>
            <a:spLocks noGrp="1"/>
          </p:cNvSpPr>
          <p:nvPr>
            <p:ph type="sldNum" sz="quarter" idx="5"/>
          </p:nvPr>
        </p:nvSpPr>
        <p:spPr/>
        <p:txBody>
          <a:bodyPr/>
          <a:lstStyle/>
          <a:p>
            <a:fld id="{EDC35914-1693-1144-9887-F3137DA32060}" type="slidenum">
              <a:rPr lang="en-US" smtClean="0"/>
              <a:t>2</a:t>
            </a:fld>
            <a:endParaRPr lang="en-US"/>
          </a:p>
        </p:txBody>
      </p:sp>
    </p:spTree>
    <p:extLst>
      <p:ext uri="{BB962C8B-B14F-4D97-AF65-F5344CB8AC3E}">
        <p14:creationId xmlns:p14="http://schemas.microsoft.com/office/powerpoint/2010/main" val="198446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Classifying rural and coastal communities </a:t>
            </a:r>
          </a:p>
          <a:p>
            <a:endParaRPr lang="en-GB" dirty="0"/>
          </a:p>
          <a:p>
            <a:r>
              <a:rPr lang="en-GB" dirty="0"/>
              <a:t>The Rural Urban Classification is a national statistic used to distinguish between urban and rural areas. Using this classification, 9.6 million people, or 17.1% of the population, lived in rural areas in 2019.</a:t>
            </a:r>
          </a:p>
          <a:p>
            <a:endParaRPr lang="en-GB" dirty="0"/>
          </a:p>
          <a:p>
            <a:r>
              <a:rPr lang="en-GB" dirty="0"/>
              <a:t>Taking account of deprivation factors, HEE has combined data on rural and coastal workforce distribution with the Index of Multiple Deprivation. This identified four areas with low workforce levels  for doctors &amp; nursing,  with high deprivation levels.</a:t>
            </a:r>
          </a:p>
          <a:p>
            <a:endParaRPr lang="en-GB" dirty="0"/>
          </a:p>
          <a:p>
            <a:r>
              <a:rPr lang="en-GB" dirty="0"/>
              <a:t>Lincolnshire, Norfolk &amp; Waveney, Suffolk &amp; North East Essex, and Kent &amp; Medway.</a:t>
            </a:r>
          </a:p>
          <a:p>
            <a:endParaRPr lang="en-GB" dirty="0"/>
          </a:p>
          <a:p>
            <a:endParaRPr lang="en-GB" dirty="0"/>
          </a:p>
          <a:p>
            <a:endParaRPr lang="en-GB" dirty="0"/>
          </a:p>
          <a:p>
            <a:r>
              <a:rPr lang="en-GB" dirty="0"/>
              <a:t> </a:t>
            </a:r>
          </a:p>
        </p:txBody>
      </p:sp>
      <p:sp>
        <p:nvSpPr>
          <p:cNvPr id="4" name="Slide Number Placeholder 3"/>
          <p:cNvSpPr>
            <a:spLocks noGrp="1"/>
          </p:cNvSpPr>
          <p:nvPr>
            <p:ph type="sldNum" sz="quarter" idx="5"/>
          </p:nvPr>
        </p:nvSpPr>
        <p:spPr/>
        <p:txBody>
          <a:bodyPr/>
          <a:lstStyle/>
          <a:p>
            <a:fld id="{EDC35914-1693-1144-9887-F3137DA32060}" type="slidenum">
              <a:rPr lang="en-US" smtClean="0"/>
              <a:t>3</a:t>
            </a:fld>
            <a:endParaRPr lang="en-US"/>
          </a:p>
        </p:txBody>
      </p:sp>
    </p:spTree>
    <p:extLst>
      <p:ext uri="{BB962C8B-B14F-4D97-AF65-F5344CB8AC3E}">
        <p14:creationId xmlns:p14="http://schemas.microsoft.com/office/powerpoint/2010/main" val="308067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rural and coastal is not new for Lincs and we are always developing transformative solutions to our R&amp;C WF challenges, however we now have a real opportunity as HEE has recognised through the data  (on deprivation, workforce, digital data and current activity)  and research that a rural and coastal programme that aligns to the HEE strategic goals, objectives and Business Plan is required.</a:t>
            </a:r>
          </a:p>
          <a:p>
            <a:endParaRPr lang="en-GB" dirty="0"/>
          </a:p>
          <a:p>
            <a:r>
              <a:rPr lang="en-GB" dirty="0"/>
              <a:t>A funding pot has been secured for the Lincolnshire pilot and a strategic oversight Group created to support the ambitions and strategic plans for the ICS R&amp;C programme.</a:t>
            </a:r>
          </a:p>
          <a:p>
            <a:endParaRPr lang="en-GB" dirty="0"/>
          </a:p>
          <a:p>
            <a:r>
              <a:rPr lang="en-GB" dirty="0"/>
              <a:t>The funding is to support the core and place based objectives and to look at transformational projects we can implement as a system in the medium to long term.</a:t>
            </a:r>
          </a:p>
          <a:p>
            <a:endParaRPr lang="en-GB" dirty="0"/>
          </a:p>
        </p:txBody>
      </p:sp>
      <p:sp>
        <p:nvSpPr>
          <p:cNvPr id="4" name="Slide Number Placeholder 3"/>
          <p:cNvSpPr>
            <a:spLocks noGrp="1"/>
          </p:cNvSpPr>
          <p:nvPr>
            <p:ph type="sldNum" sz="quarter" idx="5"/>
          </p:nvPr>
        </p:nvSpPr>
        <p:spPr/>
        <p:txBody>
          <a:bodyPr/>
          <a:lstStyle/>
          <a:p>
            <a:fld id="{EDC35914-1693-1144-9887-F3137DA32060}" type="slidenum">
              <a:rPr lang="en-US" smtClean="0"/>
              <a:t>4</a:t>
            </a:fld>
            <a:endParaRPr lang="en-US"/>
          </a:p>
        </p:txBody>
      </p:sp>
    </p:spTree>
    <p:extLst>
      <p:ext uri="{BB962C8B-B14F-4D97-AF65-F5344CB8AC3E}">
        <p14:creationId xmlns:p14="http://schemas.microsoft.com/office/powerpoint/2010/main" val="313700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Evidence emphasises the need for developing a ‘multi skilled professional’ and support workforce with generalist skills on the widest practicable basis amongst health and social care workers in rural areas. </a:t>
            </a:r>
          </a:p>
          <a:p>
            <a:endParaRPr lang="en-GB" sz="2800" dirty="0"/>
          </a:p>
          <a:p>
            <a:pPr algn="l"/>
            <a:r>
              <a:rPr lang="en-GB" sz="4000" dirty="0"/>
              <a:t>Creating a </a:t>
            </a:r>
            <a:r>
              <a:rPr lang="en-GB" sz="4000" dirty="0" err="1"/>
              <a:t>Generalism</a:t>
            </a:r>
            <a:r>
              <a:rPr lang="en-GB" sz="4000" dirty="0"/>
              <a:t> enhanced leadership and social medicine programme, will influence the approach to medical and clinical training in England. </a:t>
            </a:r>
            <a:r>
              <a:rPr lang="en-GB" sz="5400" b="0" i="0" dirty="0">
                <a:solidFill>
                  <a:srgbClr val="333333"/>
                </a:solidFill>
                <a:effectLst/>
                <a:latin typeface="Bitter"/>
              </a:rPr>
              <a:t>Trailblazer Sites are Derbyshire, Lincolnshire &amp; Coventry.</a:t>
            </a:r>
          </a:p>
          <a:p>
            <a:pPr algn="l"/>
            <a:endParaRPr lang="en-GB" sz="5400" b="0" i="0" dirty="0">
              <a:solidFill>
                <a:srgbClr val="333333"/>
              </a:solidFill>
              <a:effectLst/>
              <a:latin typeface="Bitter"/>
            </a:endParaRPr>
          </a:p>
          <a:p>
            <a:pPr algn="l"/>
            <a:r>
              <a:rPr lang="en-GB" sz="7200" b="0" i="0" dirty="0">
                <a:solidFill>
                  <a:srgbClr val="333333"/>
                </a:solidFill>
                <a:effectLst/>
                <a:latin typeface="Arial" panose="020B0604020202020204" pitchFamily="34" charset="0"/>
              </a:rPr>
              <a:t>The ultimate aim of the project is to educate IMTs to become more ‘generalist’ and holistic in their approach to the management of patients, treating the person rather than the disease. It will allow them to create community links they can then use for the rest of their training and into their consultancy posts. They will also have a unique QI project and a better foundation in research. </a:t>
            </a:r>
          </a:p>
          <a:p>
            <a:pPr algn="l"/>
            <a:endParaRPr lang="en-GB" sz="7200" b="0" i="0" dirty="0">
              <a:solidFill>
                <a:srgbClr val="333333"/>
              </a:solidFill>
              <a:effectLst/>
              <a:latin typeface="Arial" panose="020B0604020202020204" pitchFamily="34" charset="0"/>
            </a:endParaRPr>
          </a:p>
          <a:p>
            <a:pPr algn="l"/>
            <a:r>
              <a:rPr lang="en-GB" sz="9600" b="0" i="0" dirty="0">
                <a:solidFill>
                  <a:srgbClr val="222222"/>
                </a:solidFill>
                <a:effectLst/>
                <a:latin typeface="Frutiger W01"/>
              </a:rPr>
              <a:t>The Medical Doctor Degree Apprenticeship-People wanting to train as a doctor could achieve their degree by an apprenticeship route from September 2023, which aims to widen access and participation in undergraduate medical education and deliver better care to patients through a diverse workforce that is more representative of local communities.</a:t>
            </a:r>
            <a:endParaRPr lang="en-GB" sz="7200" b="0" i="0" dirty="0">
              <a:solidFill>
                <a:srgbClr val="333333"/>
              </a:solidFill>
              <a:effectLst/>
              <a:latin typeface="Arial" panose="020B0604020202020204" pitchFamily="34" charset="0"/>
            </a:endParaRPr>
          </a:p>
          <a:p>
            <a:pPr algn="l"/>
            <a:r>
              <a:rPr lang="en-GB" sz="7200" b="0" i="0" dirty="0">
                <a:solidFill>
                  <a:srgbClr val="333333"/>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200" dirty="0"/>
              <a:t>Hygiene Factors-ULHT are also a Pilot site for a hygiene factors project looking at developing innovations to attract, recruit and retain our medical workforce in R&amp;C areas of the ICS.  Felicity Begley WTM for Lincs is also undertaking an MBA research project covering the </a:t>
            </a:r>
            <a:r>
              <a:rPr lang="en-GB" sz="9600" dirty="0">
                <a:effectLst/>
                <a:latin typeface="Calibri" panose="020F0502020204030204" pitchFamily="34" charset="0"/>
                <a:ea typeface="Calibri" panose="020F0502020204030204" pitchFamily="34" charset="0"/>
                <a:cs typeface="Times New Roman" panose="02020603050405020304" pitchFamily="18" charset="0"/>
              </a:rPr>
              <a:t>Factors Influencing Doctors’ In training Career Decision-Making to address Rural and Coastal Workforce Issues (these findings will be available in March 2023).</a:t>
            </a:r>
          </a:p>
          <a:p>
            <a:pPr algn="l"/>
            <a:endParaRPr lang="en-GB" sz="7200" b="0" i="0" dirty="0">
              <a:solidFill>
                <a:srgbClr val="333333"/>
              </a:solidFill>
              <a:effectLst/>
              <a:latin typeface="Arial" panose="020B0604020202020204" pitchFamily="34" charset="0"/>
            </a:endParaRPr>
          </a:p>
          <a:p>
            <a:pPr algn="l"/>
            <a:endParaRPr lang="en-GB" sz="5400" b="0" i="0" dirty="0">
              <a:solidFill>
                <a:srgbClr val="333333"/>
              </a:solidFill>
              <a:effectLst/>
              <a:latin typeface="Bitter"/>
            </a:endParaRPr>
          </a:p>
          <a:p>
            <a:endParaRPr lang="en-GB" sz="2800" dirty="0">
              <a:effectLst/>
              <a:latin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DC35914-1693-1144-9887-F3137DA32060}" type="slidenum">
              <a:rPr lang="en-US" smtClean="0"/>
              <a:t>5</a:t>
            </a:fld>
            <a:endParaRPr lang="en-US"/>
          </a:p>
        </p:txBody>
      </p:sp>
    </p:spTree>
    <p:extLst>
      <p:ext uri="{BB962C8B-B14F-4D97-AF65-F5344CB8AC3E}">
        <p14:creationId xmlns:p14="http://schemas.microsoft.com/office/powerpoint/2010/main" val="277548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quarter of the population in Lincolnshire do not posses the skills to confidently use technology or digital products in their lives. </a:t>
            </a:r>
          </a:p>
          <a:p>
            <a:r>
              <a:rPr lang="en-GB" dirty="0"/>
              <a:t>	• A large proportion that have no motivation to engage with the internet. </a:t>
            </a:r>
          </a:p>
          <a:p>
            <a:endParaRPr lang="en-GB" dirty="0"/>
          </a:p>
          <a:p>
            <a:r>
              <a:rPr lang="en-GB" dirty="0"/>
              <a:t>	• The key area of focus is to increase the motivation to engage with barriers and opportunities within this 	area.</a:t>
            </a:r>
          </a:p>
          <a:p>
            <a:endParaRPr lang="en-GB" dirty="0"/>
          </a:p>
          <a:p>
            <a:r>
              <a:rPr lang="en-GB" dirty="0"/>
              <a:t>	• This requires a workforce and the public being able to have great conversations about the use of digital 	products in the provision of care. </a:t>
            </a:r>
          </a:p>
          <a:p>
            <a:endParaRPr lang="en-GB" dirty="0"/>
          </a:p>
          <a:p>
            <a:r>
              <a:rPr lang="en-GB" dirty="0"/>
              <a:t>HEE National are supporting NHS Lincolnshire Community Health Services to develop a 12 month programme to create ‘Digital Ambassadors’ across the workforce and communities of the east coast, Lincolnshire.</a:t>
            </a:r>
          </a:p>
        </p:txBody>
      </p:sp>
      <p:sp>
        <p:nvSpPr>
          <p:cNvPr id="4" name="Slide Number Placeholder 3"/>
          <p:cNvSpPr>
            <a:spLocks noGrp="1"/>
          </p:cNvSpPr>
          <p:nvPr>
            <p:ph type="sldNum" sz="quarter" idx="5"/>
          </p:nvPr>
        </p:nvSpPr>
        <p:spPr/>
        <p:txBody>
          <a:bodyPr/>
          <a:lstStyle/>
          <a:p>
            <a:fld id="{EDC35914-1693-1144-9887-F3137DA32060}" type="slidenum">
              <a:rPr lang="en-US" smtClean="0"/>
              <a:t>6</a:t>
            </a:fld>
            <a:endParaRPr lang="en-US"/>
          </a:p>
        </p:txBody>
      </p:sp>
    </p:spTree>
    <p:extLst>
      <p:ext uri="{BB962C8B-B14F-4D97-AF65-F5344CB8AC3E}">
        <p14:creationId xmlns:p14="http://schemas.microsoft.com/office/powerpoint/2010/main" val="868108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Looking at our ACP offer, we already have in the Lincolnshire system the ACP rotational fellowship which launched in 20/21.</a:t>
            </a:r>
          </a:p>
          <a:p>
            <a:endParaRPr lang="en-GB" dirty="0"/>
          </a:p>
          <a:p>
            <a:r>
              <a:rPr lang="en-GB" dirty="0"/>
              <a:t>The HEE faculty for Advancing Practice is keen to work with the system to see how this can be developed to become a sustainable rotation and align to system priorities, including rural and coastal.  </a:t>
            </a:r>
          </a:p>
          <a:p>
            <a:endParaRPr lang="en-GB" dirty="0"/>
          </a:p>
          <a:p>
            <a:r>
              <a:rPr lang="en-GB" dirty="0"/>
              <a:t>Separate to the R&amp;C pilot we have been successful in a bid for 100k to support the development of a Lincs ICS ‘school/academy for AP’ as a proof of concept in 22/23 so we need to see how this pilot can contribute to the RRC transformation programme.</a:t>
            </a:r>
          </a:p>
          <a:p>
            <a:endParaRPr lang="en-GB" dirty="0"/>
          </a:p>
          <a:p>
            <a:endParaRPr lang="en-GB" dirty="0"/>
          </a:p>
        </p:txBody>
      </p:sp>
      <p:sp>
        <p:nvSpPr>
          <p:cNvPr id="4" name="Slide Number Placeholder 3"/>
          <p:cNvSpPr>
            <a:spLocks noGrp="1"/>
          </p:cNvSpPr>
          <p:nvPr>
            <p:ph type="sldNum" sz="quarter" idx="5"/>
          </p:nvPr>
        </p:nvSpPr>
        <p:spPr/>
        <p:txBody>
          <a:bodyPr/>
          <a:lstStyle/>
          <a:p>
            <a:fld id="{EDC35914-1693-1144-9887-F3137DA32060}" type="slidenum">
              <a:rPr lang="en-US" smtClean="0"/>
              <a:t>7</a:t>
            </a:fld>
            <a:endParaRPr lang="en-US"/>
          </a:p>
        </p:txBody>
      </p:sp>
    </p:spTree>
    <p:extLst>
      <p:ext uri="{BB962C8B-B14F-4D97-AF65-F5344CB8AC3E}">
        <p14:creationId xmlns:p14="http://schemas.microsoft.com/office/powerpoint/2010/main" val="146492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Successful rural workforce transformation requires:</a:t>
            </a:r>
          </a:p>
          <a:p>
            <a:endParaRPr lang="en-GB" dirty="0"/>
          </a:p>
          <a:p>
            <a:pPr marL="171450" indent="-171450">
              <a:buFont typeface="Arial" panose="020B0604020202020204" pitchFamily="34" charset="0"/>
              <a:buChar char="•"/>
            </a:pPr>
            <a:r>
              <a:rPr lang="en-GB" dirty="0"/>
              <a:t>Commonality, as rural communities identify more with similar communities in other countries than their own urban centres.</a:t>
            </a:r>
          </a:p>
          <a:p>
            <a:pPr marL="171450" indent="-171450">
              <a:buFont typeface="Arial" panose="020B0604020202020204" pitchFamily="34" charset="0"/>
              <a:buChar char="•"/>
            </a:pPr>
            <a:r>
              <a:rPr lang="en-GB" dirty="0"/>
              <a:t>Delivering education and training within rural communities increases the quality and cultural relevance of services through a lived experience. </a:t>
            </a:r>
          </a:p>
          <a:p>
            <a:pPr marL="171450" indent="-171450">
              <a:buFont typeface="Arial" panose="020B0604020202020204" pitchFamily="34" charset="0"/>
              <a:buChar char="•"/>
            </a:pPr>
            <a:r>
              <a:rPr lang="en-GB" dirty="0"/>
              <a:t>Investing in targeted training of rural residents increases recruitment and stability of services in rural locations. </a:t>
            </a:r>
          </a:p>
          <a:p>
            <a:pPr marL="171450" indent="-171450">
              <a:buFont typeface="Arial" panose="020B0604020202020204" pitchFamily="34" charset="0"/>
              <a:buChar char="•"/>
            </a:pPr>
            <a:r>
              <a:rPr lang="en-GB" dirty="0"/>
              <a:t>Initiatives must be co-produced with the local population to be successful.</a:t>
            </a:r>
          </a:p>
        </p:txBody>
      </p:sp>
      <p:sp>
        <p:nvSpPr>
          <p:cNvPr id="4" name="Slide Number Placeholder 3"/>
          <p:cNvSpPr>
            <a:spLocks noGrp="1"/>
          </p:cNvSpPr>
          <p:nvPr>
            <p:ph type="sldNum" sz="quarter" idx="5"/>
          </p:nvPr>
        </p:nvSpPr>
        <p:spPr/>
        <p:txBody>
          <a:bodyPr/>
          <a:lstStyle/>
          <a:p>
            <a:fld id="{EDC35914-1693-1144-9887-F3137DA32060}" type="slidenum">
              <a:rPr lang="en-US" smtClean="0"/>
              <a:t>8</a:t>
            </a:fld>
            <a:endParaRPr lang="en-US"/>
          </a:p>
        </p:txBody>
      </p:sp>
    </p:spTree>
    <p:extLst>
      <p:ext uri="{BB962C8B-B14F-4D97-AF65-F5344CB8AC3E}">
        <p14:creationId xmlns:p14="http://schemas.microsoft.com/office/powerpoint/2010/main" val="3923139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C35914-1693-1144-9887-F3137DA32060}" type="slidenum">
              <a:rPr lang="en-US" smtClean="0"/>
              <a:t>10</a:t>
            </a:fld>
            <a:endParaRPr lang="en-US"/>
          </a:p>
        </p:txBody>
      </p:sp>
    </p:spTree>
    <p:extLst>
      <p:ext uri="{BB962C8B-B14F-4D97-AF65-F5344CB8AC3E}">
        <p14:creationId xmlns:p14="http://schemas.microsoft.com/office/powerpoint/2010/main" val="4077463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324338" y="790490"/>
            <a:ext cx="8604739" cy="656492"/>
          </a:xfrm>
        </p:spPr>
        <p:txBody>
          <a:bodyPr anchor="t">
            <a:normAutofit/>
          </a:bodyPr>
          <a:lstStyle>
            <a:lvl1pPr algn="l">
              <a:defRPr sz="3600"/>
            </a:lvl1pPr>
          </a:lstStyle>
          <a:p>
            <a:r>
              <a:rPr lang="en-US" dirty="0"/>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324338" y="3946061"/>
            <a:ext cx="6858000" cy="618392"/>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3583365"/>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9EE460-3A95-DD47-9E6A-B4C1FEC4FA20}"/>
              </a:ext>
              <a:ext uri="{C183D7F6-B498-43B3-948B-1728B52AA6E4}">
                <adec:decorative xmlns:adec="http://schemas.microsoft.com/office/drawing/2017/decorative" val="1"/>
              </a:ext>
            </a:extLst>
          </p:cNvPr>
          <p:cNvSpPr/>
          <p:nvPr userDrawn="1"/>
        </p:nvSpPr>
        <p:spPr>
          <a:xfrm>
            <a:off x="0" y="3707787"/>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HEE strapline">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88665" b="2362"/>
          <a:stretch/>
        </p:blipFill>
        <p:spPr>
          <a:xfrm>
            <a:off x="0" y="4564453"/>
            <a:ext cx="9131974" cy="579048"/>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419928" y="1046377"/>
            <a:ext cx="7886700" cy="99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419928" y="2141752"/>
            <a:ext cx="7886700" cy="17046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4" name="TextBox 3">
            <a:extLst>
              <a:ext uri="{FF2B5EF4-FFF2-40B4-BE49-F238E27FC236}">
                <a16:creationId xmlns:a16="http://schemas.microsoft.com/office/drawing/2014/main" id="{A2FA6113-5F61-3B43-8EF1-A2C4EFCE687C}"/>
              </a:ext>
            </a:extLst>
          </p:cNvPr>
          <p:cNvSpPr txBox="1"/>
          <p:nvPr userDrawn="1"/>
        </p:nvSpPr>
        <p:spPr>
          <a:xfrm>
            <a:off x="8610089" y="589144"/>
            <a:ext cx="184731" cy="30008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976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419928" y="1046377"/>
            <a:ext cx="7886700" cy="477154"/>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419928" y="1719470"/>
            <a:ext cx="5861602" cy="251699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419928" y="1046377"/>
            <a:ext cx="7886700" cy="477154"/>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419928" y="1719470"/>
            <a:ext cx="5861602" cy="2516997"/>
          </a:xfrm>
        </p:spPr>
        <p:txBody>
          <a:bodyPr/>
          <a:lstStyle>
            <a:lvl1pPr marL="0" indent="0">
              <a:buNone/>
              <a:defRPr b="1">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419928" y="1046377"/>
            <a:ext cx="7886700" cy="477154"/>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419928" y="1719470"/>
            <a:ext cx="4569515" cy="2594620"/>
          </a:xfrm>
        </p:spPr>
        <p:txBody>
          <a:bodyPr/>
          <a:lstStyle>
            <a:lvl1pPr marL="342900" indent="-342900">
              <a:buFont typeface="Arial" panose="020B0604020202020204" pitchFamily="34" charset="0"/>
              <a:buChar char="•"/>
              <a:defRPr sz="2800" b="0">
                <a:solidFill>
                  <a:schemeClr val="bg2">
                    <a:lumMod val="25000"/>
                  </a:schemeClr>
                </a:solidFill>
              </a:defRPr>
            </a:lvl1pPr>
            <a:lvl2pPr>
              <a:defRPr sz="24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122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628650" y="1344551"/>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628650" y="2439926"/>
            <a:ext cx="7886700" cy="23040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D87E26-BE0C-4847-B90A-996D73D1EB87}"/>
              </a:ext>
              <a:ext uri="{C183D7F6-B498-43B3-948B-1728B52AA6E4}">
                <adec:decorative xmlns:adec="http://schemas.microsoft.com/office/drawing/2017/decorative" val="1"/>
              </a:ext>
            </a:extLst>
          </p:cNvPr>
          <p:cNvSpPr/>
          <p:nvPr/>
        </p:nvSpPr>
        <p:spPr>
          <a:xfrm>
            <a:off x="-17631" y="664349"/>
            <a:ext cx="9144000" cy="1031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DAD7A6-623E-514F-BFE9-9BDEC796272C}"/>
              </a:ext>
            </a:extLst>
          </p:cNvPr>
          <p:cNvSpPr>
            <a:spLocks noGrp="1"/>
          </p:cNvSpPr>
          <p:nvPr>
            <p:ph type="ctrTitle"/>
          </p:nvPr>
        </p:nvSpPr>
        <p:spPr>
          <a:xfrm>
            <a:off x="209174" y="844379"/>
            <a:ext cx="8604739" cy="723164"/>
          </a:xfrm>
        </p:spPr>
        <p:txBody>
          <a:bodyPr>
            <a:noAutofit/>
          </a:bodyPr>
          <a:lstStyle/>
          <a:p>
            <a:r>
              <a:rPr lang="en-US" sz="2800" dirty="0">
                <a:solidFill>
                  <a:schemeClr val="bg1"/>
                </a:solidFill>
              </a:rPr>
              <a:t>Rural and coastal transformation – Lincolnshire System</a:t>
            </a:r>
          </a:p>
        </p:txBody>
      </p:sp>
      <p:sp>
        <p:nvSpPr>
          <p:cNvPr id="3" name="Subtitle 2">
            <a:extLst>
              <a:ext uri="{FF2B5EF4-FFF2-40B4-BE49-F238E27FC236}">
                <a16:creationId xmlns:a16="http://schemas.microsoft.com/office/drawing/2014/main" id="{9C61A5FE-A2DA-F048-8E22-57F2866C6F74}"/>
              </a:ext>
            </a:extLst>
          </p:cNvPr>
          <p:cNvSpPr>
            <a:spLocks noGrp="1"/>
          </p:cNvSpPr>
          <p:nvPr>
            <p:ph type="subTitle" idx="1"/>
          </p:nvPr>
        </p:nvSpPr>
        <p:spPr>
          <a:xfrm>
            <a:off x="287262" y="3960000"/>
            <a:ext cx="6858000" cy="618392"/>
          </a:xfrm>
        </p:spPr>
        <p:txBody>
          <a:bodyPr/>
          <a:lstStyle/>
          <a:p>
            <a:r>
              <a:rPr lang="en-US" dirty="0"/>
              <a:t>Developing health, care and communities through </a:t>
            </a:r>
            <a:br>
              <a:rPr lang="en-US" dirty="0"/>
            </a:br>
            <a:r>
              <a:rPr lang="en-US" dirty="0"/>
              <a:t>workforce, education, and training in small places</a:t>
            </a:r>
          </a:p>
        </p:txBody>
      </p:sp>
      <p:pic>
        <p:nvPicPr>
          <p:cNvPr id="6" name="Picture 5">
            <a:extLst>
              <a:ext uri="{FF2B5EF4-FFF2-40B4-BE49-F238E27FC236}">
                <a16:creationId xmlns:a16="http://schemas.microsoft.com/office/drawing/2014/main" id="{DF0C2814-CCA9-414A-8DF6-42A726E7D614}"/>
              </a:ext>
            </a:extLst>
          </p:cNvPr>
          <p:cNvPicPr>
            <a:picLocks noChangeAspect="1"/>
          </p:cNvPicPr>
          <p:nvPr/>
        </p:nvPicPr>
        <p:blipFill rotWithShape="1">
          <a:blip r:embed="rId3"/>
          <a:srcRect t="13191" b="12699"/>
          <a:stretch/>
        </p:blipFill>
        <p:spPr>
          <a:xfrm>
            <a:off x="0" y="1695916"/>
            <a:ext cx="4511544" cy="1880298"/>
          </a:xfrm>
          <a:prstGeom prst="rect">
            <a:avLst/>
          </a:prstGeom>
        </p:spPr>
      </p:pic>
      <p:sp>
        <p:nvSpPr>
          <p:cNvPr id="11" name="Triangle 10">
            <a:extLst>
              <a:ext uri="{FF2B5EF4-FFF2-40B4-BE49-F238E27FC236}">
                <a16:creationId xmlns:a16="http://schemas.microsoft.com/office/drawing/2014/main" id="{254FE102-3AE4-8342-A9D1-F6BE0693A7B2}"/>
              </a:ext>
              <a:ext uri="{C183D7F6-B498-43B3-948B-1728B52AA6E4}">
                <adec:decorative xmlns:adec="http://schemas.microsoft.com/office/drawing/2017/decorative" val="1"/>
              </a:ext>
            </a:extLst>
          </p:cNvPr>
          <p:cNvSpPr/>
          <p:nvPr/>
        </p:nvSpPr>
        <p:spPr>
          <a:xfrm rot="10800000">
            <a:off x="303039" y="1658855"/>
            <a:ext cx="584887" cy="240204"/>
          </a:xfrm>
          <a:prstGeom prst="triangle">
            <a:avLst>
              <a:gd name="adj" fmla="val 47183"/>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8E1154-D6B6-B544-9312-F1FF19A6CFF5}"/>
              </a:ext>
            </a:extLst>
          </p:cNvPr>
          <p:cNvPicPr>
            <a:picLocks noChangeAspect="1"/>
          </p:cNvPicPr>
          <p:nvPr/>
        </p:nvPicPr>
        <p:blipFill>
          <a:blip r:embed="rId4"/>
          <a:srcRect/>
          <a:stretch/>
        </p:blipFill>
        <p:spPr>
          <a:xfrm>
            <a:off x="6814325" y="177994"/>
            <a:ext cx="2110819" cy="485488"/>
          </a:xfrm>
          <a:prstGeom prst="rect">
            <a:avLst/>
          </a:prstGeom>
        </p:spPr>
      </p:pic>
      <p:sp>
        <p:nvSpPr>
          <p:cNvPr id="13" name="Content Placeholder 2">
            <a:extLst>
              <a:ext uri="{FF2B5EF4-FFF2-40B4-BE49-F238E27FC236}">
                <a16:creationId xmlns:a16="http://schemas.microsoft.com/office/drawing/2014/main" id="{5479CAF3-0C04-E346-A613-FB6A0D0C6057}"/>
              </a:ext>
            </a:extLst>
          </p:cNvPr>
          <p:cNvSpPr txBox="1">
            <a:spLocks/>
          </p:cNvSpPr>
          <p:nvPr/>
        </p:nvSpPr>
        <p:spPr>
          <a:xfrm>
            <a:off x="5793118" y="1894963"/>
            <a:ext cx="2042413" cy="1578807"/>
          </a:xfrm>
          <a:prstGeom prst="rect">
            <a:avLst/>
          </a:prstGeom>
        </p:spPr>
        <p:txBody>
          <a:bodyPr vert="horz" wrap="none"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bg2">
                    <a:lumMod val="25000"/>
                  </a:schemeClr>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bg2">
                    <a:lumMod val="25000"/>
                  </a:schemeClr>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bg2">
                    <a:lumMod val="25000"/>
                  </a:schemeClr>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bg2">
                    <a:lumMod val="2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20000"/>
              </a:lnSpc>
              <a:spcBef>
                <a:spcPts val="0"/>
              </a:spcBef>
            </a:pPr>
            <a:endParaRPr lang="en-GB" sz="1200" dirty="0">
              <a:solidFill>
                <a:schemeClr val="bg2">
                  <a:lumMod val="25000"/>
                </a:schemeClr>
              </a:solidFill>
            </a:endParaRPr>
          </a:p>
          <a:p>
            <a:pPr>
              <a:lnSpc>
                <a:spcPct val="120000"/>
              </a:lnSpc>
              <a:spcBef>
                <a:spcPts val="0"/>
              </a:spcBef>
            </a:pPr>
            <a:r>
              <a:rPr lang="en-GB" sz="1200" dirty="0">
                <a:solidFill>
                  <a:schemeClr val="bg2">
                    <a:lumMod val="25000"/>
                  </a:schemeClr>
                </a:solidFill>
              </a:rPr>
              <a:t>Jenny Makwana</a:t>
            </a:r>
          </a:p>
          <a:p>
            <a:pPr>
              <a:lnSpc>
                <a:spcPct val="120000"/>
              </a:lnSpc>
              <a:spcBef>
                <a:spcPts val="0"/>
              </a:spcBef>
            </a:pPr>
            <a:r>
              <a:rPr lang="en-GB" sz="1200" b="0" dirty="0">
                <a:solidFill>
                  <a:schemeClr val="bg2">
                    <a:lumMod val="25000"/>
                  </a:schemeClr>
                </a:solidFill>
              </a:rPr>
              <a:t>HEE Associate Workforce </a:t>
            </a:r>
          </a:p>
          <a:p>
            <a:pPr>
              <a:lnSpc>
                <a:spcPct val="120000"/>
              </a:lnSpc>
              <a:spcBef>
                <a:spcPts val="0"/>
              </a:spcBef>
            </a:pPr>
            <a:r>
              <a:rPr lang="en-GB" sz="1200" b="0" dirty="0">
                <a:solidFill>
                  <a:schemeClr val="bg2">
                    <a:lumMod val="25000"/>
                  </a:schemeClr>
                </a:solidFill>
              </a:rPr>
              <a:t>Transformation Lead</a:t>
            </a:r>
          </a:p>
          <a:p>
            <a:pPr>
              <a:lnSpc>
                <a:spcPct val="120000"/>
              </a:lnSpc>
              <a:spcBef>
                <a:spcPts val="0"/>
              </a:spcBef>
            </a:pPr>
            <a:endParaRPr lang="en-GB" sz="1200" dirty="0">
              <a:solidFill>
                <a:schemeClr val="bg2">
                  <a:lumMod val="25000"/>
                </a:schemeClr>
              </a:solidFill>
            </a:endParaRPr>
          </a:p>
        </p:txBody>
      </p:sp>
    </p:spTree>
    <p:extLst>
      <p:ext uri="{BB962C8B-B14F-4D97-AF65-F5344CB8AC3E}">
        <p14:creationId xmlns:p14="http://schemas.microsoft.com/office/powerpoint/2010/main" val="108580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95DC-DC2E-F696-45A7-272E2A496F1A}"/>
              </a:ext>
            </a:extLst>
          </p:cNvPr>
          <p:cNvSpPr>
            <a:spLocks noGrp="1"/>
          </p:cNvSpPr>
          <p:nvPr>
            <p:ph type="title"/>
          </p:nvPr>
        </p:nvSpPr>
        <p:spPr>
          <a:xfrm>
            <a:off x="514350" y="573280"/>
            <a:ext cx="2765563" cy="1440279"/>
          </a:xfrm>
        </p:spPr>
        <p:txBody>
          <a:bodyPr>
            <a:normAutofit/>
          </a:bodyPr>
          <a:lstStyle/>
          <a:p>
            <a:pPr algn="l"/>
            <a:r>
              <a:rPr lang="en-GB" sz="2700">
                <a:solidFill>
                  <a:schemeClr val="bg1"/>
                </a:solidFill>
              </a:rPr>
              <a:t>Objectives</a:t>
            </a:r>
          </a:p>
        </p:txBody>
      </p:sp>
      <p:sp>
        <p:nvSpPr>
          <p:cNvPr id="10" name="Content Placeholder 7">
            <a:extLst>
              <a:ext uri="{FF2B5EF4-FFF2-40B4-BE49-F238E27FC236}">
                <a16:creationId xmlns:a16="http://schemas.microsoft.com/office/drawing/2014/main" id="{0079FDAE-6FAD-DAAE-C3E8-29B995173B49}"/>
              </a:ext>
            </a:extLst>
          </p:cNvPr>
          <p:cNvSpPr>
            <a:spLocks noGrp="1"/>
          </p:cNvSpPr>
          <p:nvPr>
            <p:ph idx="1"/>
          </p:nvPr>
        </p:nvSpPr>
        <p:spPr>
          <a:xfrm>
            <a:off x="394187" y="1754648"/>
            <a:ext cx="2765563" cy="2361247"/>
          </a:xfrm>
        </p:spPr>
        <p:txBody>
          <a:bodyPr>
            <a:normAutofit/>
          </a:bodyPr>
          <a:lstStyle/>
          <a:p>
            <a:pPr marL="0" indent="0">
              <a:buNone/>
            </a:pPr>
            <a:r>
              <a:rPr lang="en-US" sz="1350" dirty="0">
                <a:solidFill>
                  <a:schemeClr val="bg1"/>
                </a:solidFill>
              </a:rPr>
              <a:t>Using the HEE STAR and other planning tools, work with the ICS and local providers to determine priority interventions.</a:t>
            </a:r>
          </a:p>
          <a:p>
            <a:endParaRPr lang="en-US" sz="1200" dirty="0">
              <a:solidFill>
                <a:schemeClr val="bg1"/>
              </a:solidFill>
            </a:endParaRPr>
          </a:p>
        </p:txBody>
      </p:sp>
      <p:pic>
        <p:nvPicPr>
          <p:cNvPr id="4" name="Picture 4" descr="Diagram&#10;&#10;Description automatically generated">
            <a:extLst>
              <a:ext uri="{FF2B5EF4-FFF2-40B4-BE49-F238E27FC236}">
                <a16:creationId xmlns:a16="http://schemas.microsoft.com/office/drawing/2014/main" id="{1FBBA6D0-7DDD-3341-3C88-C082B2778D8D}"/>
              </a:ext>
            </a:extLst>
          </p:cNvPr>
          <p:cNvPicPr>
            <a:picLocks noChangeAspect="1"/>
          </p:cNvPicPr>
          <p:nvPr/>
        </p:nvPicPr>
        <p:blipFill>
          <a:blip r:embed="rId3"/>
          <a:stretch>
            <a:fillRect/>
          </a:stretch>
        </p:blipFill>
        <p:spPr>
          <a:xfrm>
            <a:off x="4153462" y="248184"/>
            <a:ext cx="4466180" cy="2144399"/>
          </a:xfrm>
          <a:prstGeom prst="rect">
            <a:avLst/>
          </a:prstGeom>
        </p:spPr>
      </p:pic>
      <p:sp>
        <p:nvSpPr>
          <p:cNvPr id="5" name="TextBox 4">
            <a:extLst>
              <a:ext uri="{FF2B5EF4-FFF2-40B4-BE49-F238E27FC236}">
                <a16:creationId xmlns:a16="http://schemas.microsoft.com/office/drawing/2014/main" id="{2C9F6B05-6C3F-48B2-063B-7012286EF753}"/>
              </a:ext>
            </a:extLst>
          </p:cNvPr>
          <p:cNvSpPr txBox="1"/>
          <p:nvPr/>
        </p:nvSpPr>
        <p:spPr>
          <a:xfrm>
            <a:off x="3327831" y="332080"/>
            <a:ext cx="886781" cy="461665"/>
          </a:xfrm>
          <a:prstGeom prst="rect">
            <a:avLst/>
          </a:prstGeom>
          <a:noFill/>
        </p:spPr>
        <p:txBody>
          <a:bodyPr wrap="none" rtlCol="0">
            <a:spAutoFit/>
          </a:bodyPr>
          <a:lstStyle/>
          <a:p>
            <a:r>
              <a:rPr lang="en-GB" sz="2400" b="1" dirty="0"/>
              <a:t>Core</a:t>
            </a:r>
          </a:p>
        </p:txBody>
      </p:sp>
      <p:sp>
        <p:nvSpPr>
          <p:cNvPr id="6" name="TextBox 5">
            <a:extLst>
              <a:ext uri="{FF2B5EF4-FFF2-40B4-BE49-F238E27FC236}">
                <a16:creationId xmlns:a16="http://schemas.microsoft.com/office/drawing/2014/main" id="{0A9F99DF-BE64-A86E-7DE5-947B4EA71BCA}"/>
              </a:ext>
            </a:extLst>
          </p:cNvPr>
          <p:cNvSpPr txBox="1"/>
          <p:nvPr/>
        </p:nvSpPr>
        <p:spPr>
          <a:xfrm>
            <a:off x="2597216" y="2202436"/>
            <a:ext cx="1981633" cy="461665"/>
          </a:xfrm>
          <a:prstGeom prst="rect">
            <a:avLst/>
          </a:prstGeom>
          <a:noFill/>
        </p:spPr>
        <p:txBody>
          <a:bodyPr wrap="none" rtlCol="0">
            <a:spAutoFit/>
          </a:bodyPr>
          <a:lstStyle/>
          <a:p>
            <a:r>
              <a:rPr lang="en-GB" sz="2400" b="1" dirty="0"/>
              <a:t>Place-based</a:t>
            </a:r>
          </a:p>
        </p:txBody>
      </p:sp>
      <p:pic>
        <p:nvPicPr>
          <p:cNvPr id="9" name="Picture 8">
            <a:extLst>
              <a:ext uri="{FF2B5EF4-FFF2-40B4-BE49-F238E27FC236}">
                <a16:creationId xmlns:a16="http://schemas.microsoft.com/office/drawing/2014/main" id="{3C005B02-118D-FB46-F4DD-F9A4E514C1AA}"/>
              </a:ext>
            </a:extLst>
          </p:cNvPr>
          <p:cNvPicPr>
            <a:picLocks noChangeAspect="1"/>
          </p:cNvPicPr>
          <p:nvPr/>
        </p:nvPicPr>
        <p:blipFill rotWithShape="1">
          <a:blip r:embed="rId4"/>
          <a:srcRect l="3478"/>
          <a:stretch/>
        </p:blipFill>
        <p:spPr>
          <a:xfrm>
            <a:off x="3582099" y="2563057"/>
            <a:ext cx="5369678" cy="1924350"/>
          </a:xfrm>
          <a:prstGeom prst="rect">
            <a:avLst/>
          </a:prstGeom>
        </p:spPr>
      </p:pic>
      <p:pic>
        <p:nvPicPr>
          <p:cNvPr id="12" name="Picture 11" descr="Chart&#10;&#10;Description automatically generated">
            <a:extLst>
              <a:ext uri="{FF2B5EF4-FFF2-40B4-BE49-F238E27FC236}">
                <a16:creationId xmlns:a16="http://schemas.microsoft.com/office/drawing/2014/main" id="{653890F0-D60C-6A20-BCAC-643102CE17A6}"/>
              </a:ext>
            </a:extLst>
          </p:cNvPr>
          <p:cNvPicPr>
            <a:picLocks noChangeAspect="1"/>
          </p:cNvPicPr>
          <p:nvPr/>
        </p:nvPicPr>
        <p:blipFill>
          <a:blip r:embed="rId5"/>
          <a:stretch>
            <a:fillRect/>
          </a:stretch>
        </p:blipFill>
        <p:spPr>
          <a:xfrm>
            <a:off x="245902" y="280018"/>
            <a:ext cx="2261672" cy="2144399"/>
          </a:xfrm>
          <a:prstGeom prst="rect">
            <a:avLst/>
          </a:prstGeom>
        </p:spPr>
      </p:pic>
      <p:sp>
        <p:nvSpPr>
          <p:cNvPr id="3" name="Content Placeholder 2">
            <a:extLst>
              <a:ext uri="{FF2B5EF4-FFF2-40B4-BE49-F238E27FC236}">
                <a16:creationId xmlns:a16="http://schemas.microsoft.com/office/drawing/2014/main" id="{47D00CBD-C3A4-13C9-C9F8-B33715D310A8}"/>
              </a:ext>
            </a:extLst>
          </p:cNvPr>
          <p:cNvSpPr txBox="1">
            <a:spLocks/>
          </p:cNvSpPr>
          <p:nvPr/>
        </p:nvSpPr>
        <p:spPr>
          <a:xfrm>
            <a:off x="217388" y="2663831"/>
            <a:ext cx="2453537" cy="1530053"/>
          </a:xfrm>
          <a:prstGeom prst="rect">
            <a:avLst/>
          </a:prstGeom>
          <a:solidFill>
            <a:schemeClr val="tx1"/>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0"/>
              </a:spcBef>
              <a:spcAft>
                <a:spcPts val="1200"/>
              </a:spcAft>
              <a:buFont typeface="Arial" panose="020B0604020202020204" pitchFamily="34" charset="0"/>
              <a:buNone/>
            </a:pPr>
            <a:r>
              <a:rPr lang="en-US" sz="1400" dirty="0">
                <a:solidFill>
                  <a:schemeClr val="bg1"/>
                </a:solidFill>
              </a:rPr>
              <a:t>Using the HEE STAR and other planning tools, work with the ICS and local providers to determine priority interventions.</a:t>
            </a:r>
          </a:p>
        </p:txBody>
      </p:sp>
    </p:spTree>
    <p:extLst>
      <p:ext uri="{BB962C8B-B14F-4D97-AF65-F5344CB8AC3E}">
        <p14:creationId xmlns:p14="http://schemas.microsoft.com/office/powerpoint/2010/main" val="150220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628650" y="240691"/>
            <a:ext cx="7886700" cy="1748510"/>
          </a:xfrm>
          <a:solidFill>
            <a:schemeClr val="tx1"/>
          </a:solidFill>
        </p:spPr>
        <p:txBody>
          <a:bodyPr wrap="square" lIns="180000" tIns="180000" rIns="180000" bIns="180000" anchor="ctr" anchorCtr="0">
            <a:spAutoFit/>
          </a:bodyPr>
          <a:lstStyle/>
          <a:p>
            <a:pPr marL="0" indent="0">
              <a:buNone/>
            </a:pPr>
            <a:r>
              <a:rPr lang="en-US" sz="2000" dirty="0">
                <a:solidFill>
                  <a:schemeClr val="bg1"/>
                </a:solidFill>
              </a:rPr>
              <a:t>“The most successful model of education and training for local comprehensive Public Health Care is socially accountable, immersive community-engaged education woven into a facilitated education and training pathway starting with recruiting local students from rural and underserved communities.”</a:t>
            </a:r>
          </a:p>
        </p:txBody>
      </p:sp>
      <p:sp>
        <p:nvSpPr>
          <p:cNvPr id="6" name="Content Placeholder 2">
            <a:extLst>
              <a:ext uri="{FF2B5EF4-FFF2-40B4-BE49-F238E27FC236}">
                <a16:creationId xmlns:a16="http://schemas.microsoft.com/office/drawing/2014/main" id="{39CA5012-595D-5C4F-9C4A-342124817A42}"/>
              </a:ext>
            </a:extLst>
          </p:cNvPr>
          <p:cNvSpPr txBox="1">
            <a:spLocks/>
          </p:cNvSpPr>
          <p:nvPr/>
        </p:nvSpPr>
        <p:spPr>
          <a:xfrm>
            <a:off x="2830580" y="2212752"/>
            <a:ext cx="5684769" cy="563872"/>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bg2">
                    <a:lumMod val="25000"/>
                  </a:schemeClr>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bg2">
                    <a:lumMod val="25000"/>
                  </a:schemeClr>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bg2">
                    <a:lumMod val="25000"/>
                  </a:schemeClr>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bg2">
                    <a:lumMod val="2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lnSpc>
                <a:spcPct val="120000"/>
              </a:lnSpc>
              <a:spcBef>
                <a:spcPts val="0"/>
              </a:spcBef>
            </a:pPr>
            <a:r>
              <a:rPr lang="en-GB" sz="1050" b="0" dirty="0"/>
              <a:t>Strasser, Roger; Strasser, Sarah. 2020.</a:t>
            </a:r>
          </a:p>
          <a:p>
            <a:pPr algn="r">
              <a:lnSpc>
                <a:spcPct val="120000"/>
              </a:lnSpc>
              <a:spcBef>
                <a:spcPts val="0"/>
              </a:spcBef>
            </a:pPr>
            <a:r>
              <a:rPr lang="en-GB" sz="1050" b="0" dirty="0"/>
              <a:t>Reimaging Primary Health Care Workforce in Rural and Underserved Settings.</a:t>
            </a:r>
          </a:p>
          <a:p>
            <a:pPr algn="r">
              <a:lnSpc>
                <a:spcPct val="120000"/>
              </a:lnSpc>
              <a:spcBef>
                <a:spcPts val="0"/>
              </a:spcBef>
            </a:pPr>
            <a:r>
              <a:rPr lang="en-GB" sz="1050" b="0" dirty="0"/>
              <a:t>Health, Nutrition and Population Discussion Paper; World Bank, Washington, DC.</a:t>
            </a:r>
          </a:p>
        </p:txBody>
      </p:sp>
      <p:sp>
        <p:nvSpPr>
          <p:cNvPr id="5" name="Content Placeholder 2">
            <a:extLst>
              <a:ext uri="{FF2B5EF4-FFF2-40B4-BE49-F238E27FC236}">
                <a16:creationId xmlns:a16="http://schemas.microsoft.com/office/drawing/2014/main" id="{B246593A-3272-724C-AEE7-3531E35A4313}"/>
              </a:ext>
            </a:extLst>
          </p:cNvPr>
          <p:cNvSpPr txBox="1">
            <a:spLocks/>
          </p:cNvSpPr>
          <p:nvPr/>
        </p:nvSpPr>
        <p:spPr>
          <a:xfrm>
            <a:off x="628650" y="3073704"/>
            <a:ext cx="7886699" cy="1061655"/>
          </a:xfrm>
          <a:prstGeom prst="rect">
            <a:avLst/>
          </a:prstGeom>
          <a:solidFill>
            <a:schemeClr val="tx1">
              <a:alpha val="5000"/>
            </a:schemeClr>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en-GB" sz="1300" dirty="0"/>
              <a:t>Professor </a:t>
            </a:r>
            <a:r>
              <a:rPr lang="en-GB" sz="1300" b="1" dirty="0"/>
              <a:t>Roger Strasser </a:t>
            </a:r>
            <a:r>
              <a:rPr lang="en-GB" sz="1300" dirty="0"/>
              <a:t>is New Zealand's first Professor of Rural Health, leading the University of Waikato's Rural Health Public Engagement, including public education about rural health and advocacy for rural health, as well as community engagement at the local level.</a:t>
            </a:r>
          </a:p>
        </p:txBody>
      </p:sp>
    </p:spTree>
    <p:extLst>
      <p:ext uri="{BB962C8B-B14F-4D97-AF65-F5344CB8AC3E}">
        <p14:creationId xmlns:p14="http://schemas.microsoft.com/office/powerpoint/2010/main" val="181403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3DEA8-781A-905C-27DC-D9C39D785337}"/>
              </a:ext>
            </a:extLst>
          </p:cNvPr>
          <p:cNvSpPr>
            <a:spLocks noGrp="1"/>
          </p:cNvSpPr>
          <p:nvPr>
            <p:ph idx="1"/>
          </p:nvPr>
        </p:nvSpPr>
        <p:spPr>
          <a:xfrm>
            <a:off x="449381" y="864692"/>
            <a:ext cx="7710325" cy="3430471"/>
          </a:xfrm>
        </p:spPr>
        <p:txBody>
          <a:bodyPr vert="horz" lIns="68580" tIns="34290" rIns="68580" bIns="34290" rtlCol="0" anchor="ctr">
            <a:normAutofit/>
          </a:bodyPr>
          <a:lstStyle/>
          <a:p>
            <a:r>
              <a:rPr lang="en-GB" sz="1800" dirty="0">
                <a:ea typeface="+mn-lt"/>
                <a:cs typeface="+mn-lt"/>
              </a:rPr>
              <a:t>Rural communities are ageing more rapidly than urban areas. </a:t>
            </a:r>
          </a:p>
          <a:p>
            <a:r>
              <a:rPr lang="en-GB" sz="1800" dirty="0">
                <a:ea typeface="+mn-lt"/>
                <a:cs typeface="+mn-lt"/>
              </a:rPr>
              <a:t>Younger population tends to decline the more rural the settlement type. </a:t>
            </a:r>
          </a:p>
          <a:p>
            <a:r>
              <a:rPr lang="en-GB" sz="1800" dirty="0">
                <a:ea typeface="+mn-lt"/>
                <a:cs typeface="+mn-lt"/>
              </a:rPr>
              <a:t>Older people experience worse health and have greater need of health and care services. </a:t>
            </a:r>
          </a:p>
          <a:p>
            <a:r>
              <a:rPr lang="en-GB" sz="1800" dirty="0">
                <a:ea typeface="+mn-lt"/>
                <a:cs typeface="+mn-lt"/>
              </a:rPr>
              <a:t>Access to health and care services is often poorer than in urban settings.</a:t>
            </a:r>
          </a:p>
          <a:p>
            <a:r>
              <a:rPr lang="en-GB" sz="1800" dirty="0">
                <a:ea typeface="+mn-lt"/>
                <a:cs typeface="+mn-lt"/>
              </a:rPr>
              <a:t>Health outcomes are also poorer in coastal areas. The pleasant environment attracts older, retired citizens to settle, who inevitably have more and increasing health problems. An oversupply of guest housing has led to Houses of Multiple Occupation which led to concentrations of deprivation and ill health.</a:t>
            </a:r>
            <a:endParaRPr lang="en-GB" sz="1800" dirty="0"/>
          </a:p>
        </p:txBody>
      </p:sp>
      <p:sp>
        <p:nvSpPr>
          <p:cNvPr id="2" name="Title 1">
            <a:extLst>
              <a:ext uri="{FF2B5EF4-FFF2-40B4-BE49-F238E27FC236}">
                <a16:creationId xmlns:a16="http://schemas.microsoft.com/office/drawing/2014/main" id="{BED8346C-EC6E-25D6-0969-D335363C2565}"/>
              </a:ext>
            </a:extLst>
          </p:cNvPr>
          <p:cNvSpPr>
            <a:spLocks noGrp="1"/>
          </p:cNvSpPr>
          <p:nvPr>
            <p:ph type="title"/>
          </p:nvPr>
        </p:nvSpPr>
        <p:spPr>
          <a:xfrm>
            <a:off x="533271" y="379807"/>
            <a:ext cx="7383893" cy="969771"/>
          </a:xfrm>
        </p:spPr>
        <p:txBody>
          <a:bodyPr>
            <a:normAutofit/>
          </a:bodyPr>
          <a:lstStyle/>
          <a:p>
            <a:pPr algn="l"/>
            <a:r>
              <a:rPr lang="en-GB" dirty="0">
                <a:solidFill>
                  <a:srgbClr val="002060"/>
                </a:solidFill>
              </a:rPr>
              <a:t>Lincolnshire as a Pilot</a:t>
            </a:r>
          </a:p>
          <a:p>
            <a:pPr algn="l"/>
            <a:endParaRPr lang="en-GB" dirty="0"/>
          </a:p>
        </p:txBody>
      </p:sp>
    </p:spTree>
    <p:extLst>
      <p:ext uri="{BB962C8B-B14F-4D97-AF65-F5344CB8AC3E}">
        <p14:creationId xmlns:p14="http://schemas.microsoft.com/office/powerpoint/2010/main" val="372767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4B7A-FDD1-774C-8B7D-7C34461CEB51}"/>
              </a:ext>
            </a:extLst>
          </p:cNvPr>
          <p:cNvSpPr>
            <a:spLocks noGrp="1"/>
          </p:cNvSpPr>
          <p:nvPr>
            <p:ph type="title"/>
          </p:nvPr>
        </p:nvSpPr>
        <p:spPr>
          <a:xfrm>
            <a:off x="359999" y="156123"/>
            <a:ext cx="7875906" cy="595923"/>
          </a:xfrm>
        </p:spPr>
        <p:txBody>
          <a:bodyPr wrap="square" lIns="36000" tIns="36000" rIns="36000" bIns="36000" anchor="t" anchorCtr="0">
            <a:spAutoFit/>
          </a:bodyPr>
          <a:lstStyle/>
          <a:p>
            <a:pPr>
              <a:lnSpc>
                <a:spcPct val="100000"/>
              </a:lnSpc>
              <a:spcBef>
                <a:spcPts val="0"/>
              </a:spcBef>
              <a:spcAft>
                <a:spcPts val="3000"/>
              </a:spcAft>
            </a:pPr>
            <a:r>
              <a:rPr lang="en-GB" sz="1800" dirty="0">
                <a:solidFill>
                  <a:srgbClr val="002060"/>
                </a:solidFill>
                <a:latin typeface="+mn-lt"/>
              </a:rPr>
              <a:t>What do we know?</a:t>
            </a:r>
            <a:br>
              <a:rPr lang="en-GB" sz="1600" dirty="0">
                <a:latin typeface="Frutiger LT Pro 45 Light"/>
              </a:rPr>
            </a:br>
            <a:r>
              <a:rPr lang="en-GB" sz="1600" dirty="0">
                <a:solidFill>
                  <a:schemeClr val="tx1"/>
                </a:solidFill>
                <a:latin typeface="+mn-lt"/>
              </a:rPr>
              <a:t>Successful rural workforce transformation requires:</a:t>
            </a:r>
            <a:endParaRPr lang="en-GB" sz="1600" dirty="0">
              <a:latin typeface="+mn-lt"/>
            </a:endParaRPr>
          </a:p>
        </p:txBody>
      </p:sp>
      <p:sp>
        <p:nvSpPr>
          <p:cNvPr id="6" name="Content Placeholder 2">
            <a:extLst>
              <a:ext uri="{FF2B5EF4-FFF2-40B4-BE49-F238E27FC236}">
                <a16:creationId xmlns:a16="http://schemas.microsoft.com/office/drawing/2014/main" id="{F5760761-9CD1-4849-A491-99ED8A662BD5}"/>
              </a:ext>
            </a:extLst>
          </p:cNvPr>
          <p:cNvSpPr txBox="1">
            <a:spLocks/>
          </p:cNvSpPr>
          <p:nvPr/>
        </p:nvSpPr>
        <p:spPr>
          <a:xfrm>
            <a:off x="359999" y="722540"/>
            <a:ext cx="8572984" cy="786580"/>
          </a:xfrm>
          <a:prstGeom prst="rect">
            <a:avLst/>
          </a:prstGeom>
          <a:solidFill>
            <a:schemeClr val="tx1">
              <a:alpha val="5000"/>
            </a:schemeClr>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spcAft>
                <a:spcPts val="1200"/>
              </a:spcAft>
            </a:pPr>
            <a:r>
              <a:rPr lang="en-US" sz="1300" dirty="0"/>
              <a:t>Commonality, as rural communities identify more with similar communities in other countries than their own urban </a:t>
            </a:r>
            <a:r>
              <a:rPr lang="en-US" sz="1300" dirty="0" err="1"/>
              <a:t>centres</a:t>
            </a:r>
            <a:r>
              <a:rPr lang="en-US" sz="1300" dirty="0"/>
              <a:t>.</a:t>
            </a:r>
          </a:p>
        </p:txBody>
      </p:sp>
      <p:sp>
        <p:nvSpPr>
          <p:cNvPr id="9" name="Content Placeholder 2">
            <a:extLst>
              <a:ext uri="{FF2B5EF4-FFF2-40B4-BE49-F238E27FC236}">
                <a16:creationId xmlns:a16="http://schemas.microsoft.com/office/drawing/2014/main" id="{01ABC6F8-A01E-014C-B814-A1B4418E0324}"/>
              </a:ext>
            </a:extLst>
          </p:cNvPr>
          <p:cNvSpPr txBox="1">
            <a:spLocks/>
          </p:cNvSpPr>
          <p:nvPr/>
        </p:nvSpPr>
        <p:spPr>
          <a:xfrm>
            <a:off x="359999" y="1608298"/>
            <a:ext cx="8572984" cy="786580"/>
          </a:xfrm>
          <a:prstGeom prst="rect">
            <a:avLst/>
          </a:prstGeom>
          <a:solidFill>
            <a:schemeClr val="tx1">
              <a:alpha val="5000"/>
            </a:schemeClr>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spcAft>
                <a:spcPts val="1200"/>
              </a:spcAft>
            </a:pPr>
            <a:r>
              <a:rPr lang="en-US" sz="1300" dirty="0"/>
              <a:t>Delivering education and training within rural communities increases the quality and cultural relevance of services through a lived experience.</a:t>
            </a:r>
          </a:p>
        </p:txBody>
      </p:sp>
      <p:sp>
        <p:nvSpPr>
          <p:cNvPr id="10" name="Content Placeholder 2">
            <a:extLst>
              <a:ext uri="{FF2B5EF4-FFF2-40B4-BE49-F238E27FC236}">
                <a16:creationId xmlns:a16="http://schemas.microsoft.com/office/drawing/2014/main" id="{C962DB78-B3AF-8844-A96C-874A201CC9CA}"/>
              </a:ext>
            </a:extLst>
          </p:cNvPr>
          <p:cNvSpPr txBox="1">
            <a:spLocks/>
          </p:cNvSpPr>
          <p:nvPr/>
        </p:nvSpPr>
        <p:spPr>
          <a:xfrm>
            <a:off x="359999" y="2494056"/>
            <a:ext cx="8572984" cy="566520"/>
          </a:xfrm>
          <a:prstGeom prst="rect">
            <a:avLst/>
          </a:prstGeom>
          <a:solidFill>
            <a:schemeClr val="tx1">
              <a:alpha val="5000"/>
            </a:schemeClr>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spcAft>
                <a:spcPts val="1200"/>
              </a:spcAft>
            </a:pPr>
            <a:r>
              <a:rPr lang="en-GB" sz="1300" dirty="0"/>
              <a:t>Investing in targeted training of rural residents increases recruitment and stability of services in rural locations.</a:t>
            </a:r>
          </a:p>
        </p:txBody>
      </p:sp>
      <p:sp>
        <p:nvSpPr>
          <p:cNvPr id="11" name="Content Placeholder 2">
            <a:extLst>
              <a:ext uri="{FF2B5EF4-FFF2-40B4-BE49-F238E27FC236}">
                <a16:creationId xmlns:a16="http://schemas.microsoft.com/office/drawing/2014/main" id="{BBB7D618-0078-8149-92A5-FD889A3033FC}"/>
              </a:ext>
            </a:extLst>
          </p:cNvPr>
          <p:cNvSpPr txBox="1">
            <a:spLocks/>
          </p:cNvSpPr>
          <p:nvPr/>
        </p:nvSpPr>
        <p:spPr>
          <a:xfrm>
            <a:off x="359999" y="3159754"/>
            <a:ext cx="8572984" cy="566520"/>
          </a:xfrm>
          <a:prstGeom prst="rect">
            <a:avLst/>
          </a:prstGeom>
          <a:solidFill>
            <a:schemeClr val="tx1">
              <a:alpha val="5000"/>
            </a:schemeClr>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spcAft>
                <a:spcPts val="1200"/>
              </a:spcAft>
            </a:pPr>
            <a:r>
              <a:rPr lang="en-GB" sz="1300" dirty="0"/>
              <a:t>Initiatives must be co-produced with the local population to be successful.</a:t>
            </a:r>
          </a:p>
        </p:txBody>
      </p:sp>
      <p:sp>
        <p:nvSpPr>
          <p:cNvPr id="7" name="Content Placeholder 2">
            <a:extLst>
              <a:ext uri="{FF2B5EF4-FFF2-40B4-BE49-F238E27FC236}">
                <a16:creationId xmlns:a16="http://schemas.microsoft.com/office/drawing/2014/main" id="{5054B670-DF4F-420B-96CF-2004F5C07B5C}"/>
              </a:ext>
            </a:extLst>
          </p:cNvPr>
          <p:cNvSpPr txBox="1">
            <a:spLocks/>
          </p:cNvSpPr>
          <p:nvPr/>
        </p:nvSpPr>
        <p:spPr>
          <a:xfrm>
            <a:off x="359999" y="3825452"/>
            <a:ext cx="8572984" cy="819090"/>
          </a:xfrm>
          <a:prstGeom prst="rect">
            <a:avLst/>
          </a:prstGeom>
          <a:solidFill>
            <a:schemeClr val="tx1">
              <a:alpha val="5000"/>
            </a:schemeClr>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spcAft>
                <a:spcPts val="1200"/>
              </a:spcAft>
            </a:pPr>
            <a:r>
              <a:rPr lang="en-GB" sz="1400" dirty="0"/>
              <a:t>HEE investment in a rural and coastal programme allows education and training to act as a catalyst for change in developing a workforce skilled to meet the health and care needs.</a:t>
            </a:r>
          </a:p>
        </p:txBody>
      </p:sp>
    </p:spTree>
    <p:extLst>
      <p:ext uri="{BB962C8B-B14F-4D97-AF65-F5344CB8AC3E}">
        <p14:creationId xmlns:p14="http://schemas.microsoft.com/office/powerpoint/2010/main" val="304326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4B7A-FDD1-774C-8B7D-7C34461CEB51}"/>
              </a:ext>
            </a:extLst>
          </p:cNvPr>
          <p:cNvSpPr>
            <a:spLocks noGrp="1"/>
          </p:cNvSpPr>
          <p:nvPr>
            <p:ph type="title"/>
          </p:nvPr>
        </p:nvSpPr>
        <p:spPr>
          <a:xfrm>
            <a:off x="359999" y="360000"/>
            <a:ext cx="5609392" cy="442035"/>
          </a:xfrm>
        </p:spPr>
        <p:txBody>
          <a:bodyPr wrap="square" lIns="36000" tIns="36000" rIns="36000" bIns="36000" anchor="t" anchorCtr="0">
            <a:spAutoFit/>
          </a:bodyPr>
          <a:lstStyle/>
          <a:p>
            <a:pPr>
              <a:lnSpc>
                <a:spcPct val="100000"/>
              </a:lnSpc>
              <a:spcBef>
                <a:spcPts val="0"/>
              </a:spcBef>
              <a:spcAft>
                <a:spcPts val="3000"/>
              </a:spcAft>
            </a:pPr>
            <a:r>
              <a:rPr lang="en-GB" sz="2400" dirty="0">
                <a:solidFill>
                  <a:srgbClr val="002060"/>
                </a:solidFill>
              </a:rPr>
              <a:t>The medical offer</a:t>
            </a:r>
          </a:p>
        </p:txBody>
      </p:sp>
      <p:sp>
        <p:nvSpPr>
          <p:cNvPr id="8" name="Content Placeholder 2">
            <a:extLst>
              <a:ext uri="{FF2B5EF4-FFF2-40B4-BE49-F238E27FC236}">
                <a16:creationId xmlns:a16="http://schemas.microsoft.com/office/drawing/2014/main" id="{0E208583-536F-8F41-8023-A43C7B434426}"/>
              </a:ext>
            </a:extLst>
          </p:cNvPr>
          <p:cNvSpPr>
            <a:spLocks noGrp="1"/>
          </p:cNvSpPr>
          <p:nvPr>
            <p:ph idx="1"/>
          </p:nvPr>
        </p:nvSpPr>
        <p:spPr>
          <a:xfrm>
            <a:off x="360001" y="1080000"/>
            <a:ext cx="4796349" cy="819090"/>
          </a:xfrm>
          <a:solidFill>
            <a:schemeClr val="tx1">
              <a:alpha val="5000"/>
            </a:schemeClr>
          </a:solidFill>
        </p:spPr>
        <p:txBody>
          <a:bodyPr wrap="square" lIns="180000" tIns="180000" rIns="180000" bIns="180000" anchor="t" anchorCtr="0">
            <a:spAutoFit/>
          </a:bodyPr>
          <a:lstStyle/>
          <a:p>
            <a:pPr>
              <a:lnSpc>
                <a:spcPct val="110000"/>
              </a:lnSpc>
              <a:spcBef>
                <a:spcPts val="0"/>
              </a:spcBef>
              <a:spcAft>
                <a:spcPts val="1800"/>
              </a:spcAft>
            </a:pPr>
            <a:r>
              <a:rPr lang="en-US" sz="1400" dirty="0"/>
              <a:t>Developing a ‘Specialist Generalist’ </a:t>
            </a:r>
            <a:br>
              <a:rPr lang="en-US" sz="1400" dirty="0"/>
            </a:br>
            <a:r>
              <a:rPr lang="en-US" sz="1400" dirty="0"/>
              <a:t>within rural health and care settings.</a:t>
            </a:r>
          </a:p>
        </p:txBody>
      </p:sp>
      <p:pic>
        <p:nvPicPr>
          <p:cNvPr id="3" name="Picture 2">
            <a:extLst>
              <a:ext uri="{FF2B5EF4-FFF2-40B4-BE49-F238E27FC236}">
                <a16:creationId xmlns:a16="http://schemas.microsoft.com/office/drawing/2014/main" id="{B1EBE411-CE20-674E-810D-FAD749C9CC8F}"/>
              </a:ext>
            </a:extLst>
          </p:cNvPr>
          <p:cNvPicPr>
            <a:picLocks noChangeAspect="1"/>
          </p:cNvPicPr>
          <p:nvPr/>
        </p:nvPicPr>
        <p:blipFill>
          <a:blip r:embed="rId3"/>
          <a:stretch>
            <a:fillRect/>
          </a:stretch>
        </p:blipFill>
        <p:spPr>
          <a:xfrm>
            <a:off x="7791337" y="306753"/>
            <a:ext cx="992664" cy="845922"/>
          </a:xfrm>
          <a:prstGeom prst="rect">
            <a:avLst/>
          </a:prstGeom>
        </p:spPr>
      </p:pic>
      <p:pic>
        <p:nvPicPr>
          <p:cNvPr id="5" name="Picture 4" descr="A picture containing timeline&#10;&#10;Description automatically generated">
            <a:extLst>
              <a:ext uri="{FF2B5EF4-FFF2-40B4-BE49-F238E27FC236}">
                <a16:creationId xmlns:a16="http://schemas.microsoft.com/office/drawing/2014/main" id="{68121A60-4202-3143-AC60-1753FFE63C49}"/>
              </a:ext>
            </a:extLst>
          </p:cNvPr>
          <p:cNvPicPr>
            <a:picLocks noChangeAspect="1"/>
          </p:cNvPicPr>
          <p:nvPr/>
        </p:nvPicPr>
        <p:blipFill>
          <a:blip r:embed="rId4"/>
          <a:stretch>
            <a:fillRect/>
          </a:stretch>
        </p:blipFill>
        <p:spPr>
          <a:xfrm>
            <a:off x="3931374" y="949545"/>
            <a:ext cx="762287" cy="1080000"/>
          </a:xfrm>
          <a:prstGeom prst="rect">
            <a:avLst/>
          </a:prstGeom>
        </p:spPr>
      </p:pic>
      <p:sp>
        <p:nvSpPr>
          <p:cNvPr id="7" name="Content Placeholder 2">
            <a:extLst>
              <a:ext uri="{FF2B5EF4-FFF2-40B4-BE49-F238E27FC236}">
                <a16:creationId xmlns:a16="http://schemas.microsoft.com/office/drawing/2014/main" id="{BAC11514-C709-CC45-96E6-4F02DB3FEE7F}"/>
              </a:ext>
            </a:extLst>
          </p:cNvPr>
          <p:cNvSpPr txBox="1">
            <a:spLocks/>
          </p:cNvSpPr>
          <p:nvPr/>
        </p:nvSpPr>
        <p:spPr>
          <a:xfrm>
            <a:off x="359999" y="2162205"/>
            <a:ext cx="6186889" cy="819090"/>
          </a:xfrm>
          <a:prstGeom prst="rect">
            <a:avLst/>
          </a:prstGeom>
          <a:solidFill>
            <a:schemeClr val="tx1">
              <a:alpha val="5000"/>
            </a:schemeClr>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spcAft>
                <a:spcPts val="1800"/>
              </a:spcAft>
            </a:pPr>
            <a:r>
              <a:rPr lang="en-US" sz="1400" dirty="0"/>
              <a:t>Approximately 80% of doctors completing specialty </a:t>
            </a:r>
            <a:br>
              <a:rPr lang="en-US" sz="1400" dirty="0"/>
            </a:br>
            <a:r>
              <a:rPr lang="en-US" sz="1400" dirty="0"/>
              <a:t>training settle within 50 miles of the area they trained.</a:t>
            </a:r>
          </a:p>
        </p:txBody>
      </p:sp>
      <p:pic>
        <p:nvPicPr>
          <p:cNvPr id="9" name="Picture 8" descr="A picture containing icon&#10;&#10;Description automatically generated">
            <a:extLst>
              <a:ext uri="{FF2B5EF4-FFF2-40B4-BE49-F238E27FC236}">
                <a16:creationId xmlns:a16="http://schemas.microsoft.com/office/drawing/2014/main" id="{669A477D-3FF2-FC43-9D5D-A7E2AE1DC07C}"/>
              </a:ext>
            </a:extLst>
          </p:cNvPr>
          <p:cNvPicPr>
            <a:picLocks noChangeAspect="1"/>
          </p:cNvPicPr>
          <p:nvPr/>
        </p:nvPicPr>
        <p:blipFill>
          <a:blip r:embed="rId5"/>
          <a:stretch>
            <a:fillRect/>
          </a:stretch>
        </p:blipFill>
        <p:spPr>
          <a:xfrm>
            <a:off x="5085875" y="2030993"/>
            <a:ext cx="1136374" cy="1081514"/>
          </a:xfrm>
          <a:prstGeom prst="rect">
            <a:avLst/>
          </a:prstGeom>
        </p:spPr>
      </p:pic>
      <p:sp>
        <p:nvSpPr>
          <p:cNvPr id="10" name="Content Placeholder 2">
            <a:extLst>
              <a:ext uri="{FF2B5EF4-FFF2-40B4-BE49-F238E27FC236}">
                <a16:creationId xmlns:a16="http://schemas.microsoft.com/office/drawing/2014/main" id="{6B078F9E-F745-A74E-BF10-956188FF4186}"/>
              </a:ext>
            </a:extLst>
          </p:cNvPr>
          <p:cNvSpPr txBox="1">
            <a:spLocks/>
          </p:cNvSpPr>
          <p:nvPr/>
        </p:nvSpPr>
        <p:spPr>
          <a:xfrm>
            <a:off x="359999" y="3243719"/>
            <a:ext cx="4628622" cy="1293065"/>
          </a:xfrm>
          <a:prstGeom prst="rect">
            <a:avLst/>
          </a:prstGeom>
          <a:solidFill>
            <a:schemeClr val="tx1">
              <a:alpha val="5000"/>
            </a:schemeClr>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0"/>
              </a:spcBef>
              <a:buNone/>
            </a:pPr>
            <a:r>
              <a:rPr lang="en-US" sz="1400" b="1" dirty="0"/>
              <a:t>Priorities:</a:t>
            </a:r>
          </a:p>
          <a:p>
            <a:pPr marL="288000" lvl="1">
              <a:lnSpc>
                <a:spcPct val="110000"/>
              </a:lnSpc>
              <a:spcBef>
                <a:spcPts val="0"/>
              </a:spcBef>
            </a:pPr>
            <a:r>
              <a:rPr lang="en-US" sz="1400" dirty="0"/>
              <a:t>equitable training investment</a:t>
            </a:r>
          </a:p>
          <a:p>
            <a:pPr marL="288000" lvl="1">
              <a:lnSpc>
                <a:spcPct val="110000"/>
              </a:lnSpc>
              <a:spcBef>
                <a:spcPts val="0"/>
              </a:spcBef>
            </a:pPr>
            <a:r>
              <a:rPr lang="en-US" sz="1400" dirty="0"/>
              <a:t>redistributing training posts</a:t>
            </a:r>
          </a:p>
          <a:p>
            <a:pPr marL="288000" lvl="1">
              <a:lnSpc>
                <a:spcPct val="110000"/>
              </a:lnSpc>
              <a:spcBef>
                <a:spcPts val="0"/>
              </a:spcBef>
            </a:pPr>
            <a:r>
              <a:rPr lang="en-US" sz="1400" dirty="0"/>
              <a:t>learning experiences and support in rural settings</a:t>
            </a:r>
          </a:p>
        </p:txBody>
      </p:sp>
      <p:sp>
        <p:nvSpPr>
          <p:cNvPr id="11" name="Content Placeholder 2">
            <a:extLst>
              <a:ext uri="{FF2B5EF4-FFF2-40B4-BE49-F238E27FC236}">
                <a16:creationId xmlns:a16="http://schemas.microsoft.com/office/drawing/2014/main" id="{D4F2C2B8-7F25-B940-A21A-6FD4678AC2B4}"/>
              </a:ext>
            </a:extLst>
          </p:cNvPr>
          <p:cNvSpPr txBox="1">
            <a:spLocks/>
          </p:cNvSpPr>
          <p:nvPr/>
        </p:nvSpPr>
        <p:spPr>
          <a:xfrm>
            <a:off x="5250845" y="3243719"/>
            <a:ext cx="3533156" cy="1293065"/>
          </a:xfrm>
          <a:prstGeom prst="rect">
            <a:avLst/>
          </a:prstGeom>
          <a:solidFill>
            <a:schemeClr val="tx1">
              <a:alpha val="5000"/>
            </a:schemeClr>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pPr>
            <a:r>
              <a:rPr lang="en-US" sz="1400" dirty="0"/>
              <a:t>A new Doctor (Medical) Apprenticeship route. Opportunities for apprenticeships in the most challenged remote and rural areas.</a:t>
            </a:r>
          </a:p>
        </p:txBody>
      </p:sp>
    </p:spTree>
    <p:extLst>
      <p:ext uri="{BB962C8B-B14F-4D97-AF65-F5344CB8AC3E}">
        <p14:creationId xmlns:p14="http://schemas.microsoft.com/office/powerpoint/2010/main" val="25596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4B7A-FDD1-774C-8B7D-7C34461CEB51}"/>
              </a:ext>
            </a:extLst>
          </p:cNvPr>
          <p:cNvSpPr>
            <a:spLocks noGrp="1"/>
          </p:cNvSpPr>
          <p:nvPr>
            <p:ph type="title"/>
          </p:nvPr>
        </p:nvSpPr>
        <p:spPr>
          <a:xfrm>
            <a:off x="359999" y="360000"/>
            <a:ext cx="5609392" cy="442035"/>
          </a:xfrm>
        </p:spPr>
        <p:txBody>
          <a:bodyPr wrap="square" lIns="36000" tIns="36000" rIns="36000" bIns="36000" anchor="t" anchorCtr="0">
            <a:spAutoFit/>
          </a:bodyPr>
          <a:lstStyle/>
          <a:p>
            <a:pPr>
              <a:lnSpc>
                <a:spcPct val="100000"/>
              </a:lnSpc>
              <a:spcBef>
                <a:spcPts val="0"/>
              </a:spcBef>
              <a:spcAft>
                <a:spcPts val="3000"/>
              </a:spcAft>
            </a:pPr>
            <a:r>
              <a:rPr lang="en-GB" sz="2400" dirty="0">
                <a:solidFill>
                  <a:srgbClr val="002060"/>
                </a:solidFill>
                <a:latin typeface="+mn-lt"/>
              </a:rPr>
              <a:t>The TEL offer</a:t>
            </a:r>
          </a:p>
        </p:txBody>
      </p:sp>
      <p:sp>
        <p:nvSpPr>
          <p:cNvPr id="8" name="Content Placeholder 2">
            <a:extLst>
              <a:ext uri="{FF2B5EF4-FFF2-40B4-BE49-F238E27FC236}">
                <a16:creationId xmlns:a16="http://schemas.microsoft.com/office/drawing/2014/main" id="{0E208583-536F-8F41-8023-A43C7B434426}"/>
              </a:ext>
            </a:extLst>
          </p:cNvPr>
          <p:cNvSpPr>
            <a:spLocks noGrp="1"/>
          </p:cNvSpPr>
          <p:nvPr>
            <p:ph idx="1"/>
          </p:nvPr>
        </p:nvSpPr>
        <p:spPr>
          <a:xfrm>
            <a:off x="360001" y="1080000"/>
            <a:ext cx="8424000" cy="1209966"/>
          </a:xfrm>
          <a:solidFill>
            <a:schemeClr val="tx1">
              <a:alpha val="5000"/>
            </a:schemeClr>
          </a:solidFill>
        </p:spPr>
        <p:txBody>
          <a:bodyPr wrap="square" lIns="180000" tIns="180000" rIns="180000" bIns="180000" anchor="t" anchorCtr="0">
            <a:spAutoFit/>
          </a:bodyPr>
          <a:lstStyle/>
          <a:p>
            <a:pPr>
              <a:lnSpc>
                <a:spcPct val="110000"/>
              </a:lnSpc>
              <a:spcBef>
                <a:spcPts val="0"/>
              </a:spcBef>
              <a:spcAft>
                <a:spcPts val="1200"/>
              </a:spcAft>
            </a:pPr>
            <a:r>
              <a:rPr lang="en-US" sz="1400" dirty="0"/>
              <a:t>Specialist rural health e-</a:t>
            </a:r>
            <a:r>
              <a:rPr lang="en-US" sz="1400" dirty="0" err="1"/>
              <a:t>LfH</a:t>
            </a:r>
            <a:r>
              <a:rPr lang="en-US" sz="1400" dirty="0"/>
              <a:t> packages.</a:t>
            </a:r>
          </a:p>
          <a:p>
            <a:pPr>
              <a:lnSpc>
                <a:spcPct val="110000"/>
              </a:lnSpc>
              <a:spcBef>
                <a:spcPts val="0"/>
              </a:spcBef>
              <a:spcAft>
                <a:spcPts val="1200"/>
              </a:spcAft>
            </a:pPr>
            <a:r>
              <a:rPr lang="en-US" sz="1400" dirty="0"/>
              <a:t>Adoption of new immersive technologies and virtual learning </a:t>
            </a:r>
            <a:br>
              <a:rPr lang="en-US" sz="1400" dirty="0"/>
            </a:br>
            <a:r>
              <a:rPr lang="en-US" sz="1400" dirty="0"/>
              <a:t>environments to support learners across large geographical areas.</a:t>
            </a:r>
          </a:p>
        </p:txBody>
      </p:sp>
      <p:sp>
        <p:nvSpPr>
          <p:cNvPr id="9" name="Title 1">
            <a:extLst>
              <a:ext uri="{FF2B5EF4-FFF2-40B4-BE49-F238E27FC236}">
                <a16:creationId xmlns:a16="http://schemas.microsoft.com/office/drawing/2014/main" id="{E77AA780-BDA8-9041-9973-AA8A17FAFAB2}"/>
              </a:ext>
            </a:extLst>
          </p:cNvPr>
          <p:cNvSpPr txBox="1">
            <a:spLocks/>
          </p:cNvSpPr>
          <p:nvPr/>
        </p:nvSpPr>
        <p:spPr>
          <a:xfrm>
            <a:off x="359998" y="2741588"/>
            <a:ext cx="6852399" cy="442035"/>
          </a:xfrm>
          <a:prstGeom prst="rect">
            <a:avLst/>
          </a:prstGeom>
        </p:spPr>
        <p:txBody>
          <a:bodyPr vert="horz" wrap="square" lIns="36000" tIns="36000" rIns="36000" bIns="36000" rtlCol="0" anchor="t" anchorCtr="0">
            <a:sp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a:lnSpc>
                <a:spcPct val="100000"/>
              </a:lnSpc>
              <a:spcBef>
                <a:spcPts val="0"/>
              </a:spcBef>
              <a:spcAft>
                <a:spcPts val="3000"/>
              </a:spcAft>
            </a:pPr>
            <a:r>
              <a:rPr lang="en-GB" sz="2400" dirty="0">
                <a:solidFill>
                  <a:srgbClr val="002060"/>
                </a:solidFill>
                <a:latin typeface="+mn-lt"/>
              </a:rPr>
              <a:t>The Knowledge and Library Services offer</a:t>
            </a:r>
          </a:p>
        </p:txBody>
      </p:sp>
      <p:sp>
        <p:nvSpPr>
          <p:cNvPr id="11" name="Content Placeholder 2">
            <a:extLst>
              <a:ext uri="{FF2B5EF4-FFF2-40B4-BE49-F238E27FC236}">
                <a16:creationId xmlns:a16="http://schemas.microsoft.com/office/drawing/2014/main" id="{29610E79-0972-9243-9784-D0ABC8575071}"/>
              </a:ext>
            </a:extLst>
          </p:cNvPr>
          <p:cNvSpPr txBox="1">
            <a:spLocks/>
          </p:cNvSpPr>
          <p:nvPr/>
        </p:nvSpPr>
        <p:spPr>
          <a:xfrm>
            <a:off x="360001" y="3461588"/>
            <a:ext cx="7593693" cy="819090"/>
          </a:xfrm>
          <a:prstGeom prst="rect">
            <a:avLst/>
          </a:prstGeom>
          <a:solidFill>
            <a:schemeClr val="tx1">
              <a:alpha val="5000"/>
            </a:schemeClr>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spcAft>
                <a:spcPts val="1200"/>
              </a:spcAft>
            </a:pPr>
            <a:r>
              <a:rPr lang="en-US" sz="1400"/>
              <a:t>Leading health and digital literacy and patient </a:t>
            </a:r>
            <a:br>
              <a:rPr lang="en-US" sz="1400"/>
            </a:br>
            <a:r>
              <a:rPr lang="en-US" sz="1400"/>
              <a:t>information activity with local communities.</a:t>
            </a:r>
          </a:p>
        </p:txBody>
      </p:sp>
      <p:pic>
        <p:nvPicPr>
          <p:cNvPr id="5" name="Picture 4" descr="Graphical user interface, text&#10;&#10;Description automatically generated">
            <a:extLst>
              <a:ext uri="{FF2B5EF4-FFF2-40B4-BE49-F238E27FC236}">
                <a16:creationId xmlns:a16="http://schemas.microsoft.com/office/drawing/2014/main" id="{6953B486-246B-8645-B444-F3FB548548B5}"/>
              </a:ext>
            </a:extLst>
          </p:cNvPr>
          <p:cNvPicPr>
            <a:picLocks noChangeAspect="1"/>
          </p:cNvPicPr>
          <p:nvPr/>
        </p:nvPicPr>
        <p:blipFill>
          <a:blip r:embed="rId3"/>
          <a:stretch>
            <a:fillRect/>
          </a:stretch>
        </p:blipFill>
        <p:spPr>
          <a:xfrm>
            <a:off x="6379156" y="1189271"/>
            <a:ext cx="2087459" cy="985281"/>
          </a:xfrm>
          <a:prstGeom prst="rect">
            <a:avLst/>
          </a:prstGeom>
        </p:spPr>
      </p:pic>
      <p:pic>
        <p:nvPicPr>
          <p:cNvPr id="7" name="Picture 6">
            <a:extLst>
              <a:ext uri="{FF2B5EF4-FFF2-40B4-BE49-F238E27FC236}">
                <a16:creationId xmlns:a16="http://schemas.microsoft.com/office/drawing/2014/main" id="{4A44D30B-5205-4D42-A3F6-251696A66EA1}"/>
              </a:ext>
            </a:extLst>
          </p:cNvPr>
          <p:cNvPicPr>
            <a:picLocks noChangeAspect="1"/>
          </p:cNvPicPr>
          <p:nvPr/>
        </p:nvPicPr>
        <p:blipFill>
          <a:blip r:embed="rId4"/>
          <a:stretch>
            <a:fillRect/>
          </a:stretch>
        </p:blipFill>
        <p:spPr>
          <a:xfrm>
            <a:off x="5870845" y="3216089"/>
            <a:ext cx="1016622" cy="1209967"/>
          </a:xfrm>
          <a:prstGeom prst="rect">
            <a:avLst/>
          </a:prstGeom>
        </p:spPr>
      </p:pic>
    </p:spTree>
    <p:extLst>
      <p:ext uri="{BB962C8B-B14F-4D97-AF65-F5344CB8AC3E}">
        <p14:creationId xmlns:p14="http://schemas.microsoft.com/office/powerpoint/2010/main" val="31120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4B7A-FDD1-774C-8B7D-7C34461CEB51}"/>
              </a:ext>
            </a:extLst>
          </p:cNvPr>
          <p:cNvSpPr>
            <a:spLocks noGrp="1"/>
          </p:cNvSpPr>
          <p:nvPr>
            <p:ph type="title"/>
          </p:nvPr>
        </p:nvSpPr>
        <p:spPr>
          <a:xfrm>
            <a:off x="359999" y="133497"/>
            <a:ext cx="7745156" cy="442035"/>
          </a:xfrm>
        </p:spPr>
        <p:txBody>
          <a:bodyPr wrap="square" lIns="36000" tIns="36000" rIns="36000" bIns="36000" anchor="t" anchorCtr="0">
            <a:spAutoFit/>
          </a:bodyPr>
          <a:lstStyle/>
          <a:p>
            <a:pPr>
              <a:lnSpc>
                <a:spcPct val="100000"/>
              </a:lnSpc>
              <a:spcBef>
                <a:spcPts val="0"/>
              </a:spcBef>
              <a:spcAft>
                <a:spcPts val="3000"/>
              </a:spcAft>
            </a:pPr>
            <a:r>
              <a:rPr lang="en-GB" sz="2400" dirty="0">
                <a:solidFill>
                  <a:srgbClr val="002060"/>
                </a:solidFill>
                <a:latin typeface="+mn-lt"/>
              </a:rPr>
              <a:t>Advanced Clinical Practice and AHP</a:t>
            </a:r>
          </a:p>
        </p:txBody>
      </p:sp>
      <p:graphicFrame>
        <p:nvGraphicFramePr>
          <p:cNvPr id="13" name="Chart 12">
            <a:extLst>
              <a:ext uri="{FF2B5EF4-FFF2-40B4-BE49-F238E27FC236}">
                <a16:creationId xmlns:a16="http://schemas.microsoft.com/office/drawing/2014/main" id="{23FE715D-BAD6-654D-BC96-50F948786B33}"/>
              </a:ext>
            </a:extLst>
          </p:cNvPr>
          <p:cNvGraphicFramePr/>
          <p:nvPr>
            <p:extLst>
              <p:ext uri="{D42A27DB-BD31-4B8C-83A1-F6EECF244321}">
                <p14:modId xmlns:p14="http://schemas.microsoft.com/office/powerpoint/2010/main" val="559901018"/>
              </p:ext>
            </p:extLst>
          </p:nvPr>
        </p:nvGraphicFramePr>
        <p:xfrm>
          <a:off x="2606400" y="534385"/>
          <a:ext cx="3931200" cy="4042800"/>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a:extLst>
              <a:ext uri="{FF2B5EF4-FFF2-40B4-BE49-F238E27FC236}">
                <a16:creationId xmlns:a16="http://schemas.microsoft.com/office/drawing/2014/main" id="{BA0415FC-A4EA-EB4A-98B7-5887F5345A8D}"/>
              </a:ext>
            </a:extLst>
          </p:cNvPr>
          <p:cNvSpPr txBox="1">
            <a:spLocks/>
          </p:cNvSpPr>
          <p:nvPr/>
        </p:nvSpPr>
        <p:spPr>
          <a:xfrm>
            <a:off x="6611816" y="1248519"/>
            <a:ext cx="2066868" cy="863185"/>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bg2">
                    <a:lumMod val="25000"/>
                  </a:schemeClr>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bg2">
                    <a:lumMod val="25000"/>
                  </a:schemeClr>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bg2">
                    <a:lumMod val="25000"/>
                  </a:schemeClr>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bg2">
                    <a:lumMod val="2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10000"/>
              </a:lnSpc>
              <a:spcBef>
                <a:spcPts val="0"/>
              </a:spcBef>
            </a:pPr>
            <a:r>
              <a:rPr lang="en-GB" sz="1300" dirty="0">
                <a:solidFill>
                  <a:schemeClr val="bg2">
                    <a:lumMod val="25000"/>
                  </a:schemeClr>
                </a:solidFill>
              </a:rPr>
              <a:t>AHP apprenticeships (from support workforce to ACP across the AHP professions).</a:t>
            </a:r>
          </a:p>
        </p:txBody>
      </p:sp>
      <p:sp>
        <p:nvSpPr>
          <p:cNvPr id="10" name="Content Placeholder 2">
            <a:extLst>
              <a:ext uri="{FF2B5EF4-FFF2-40B4-BE49-F238E27FC236}">
                <a16:creationId xmlns:a16="http://schemas.microsoft.com/office/drawing/2014/main" id="{B051ED61-FE10-2A4C-9DF2-A1BC2A20B6E3}"/>
              </a:ext>
            </a:extLst>
          </p:cNvPr>
          <p:cNvSpPr txBox="1">
            <a:spLocks/>
          </p:cNvSpPr>
          <p:nvPr/>
        </p:nvSpPr>
        <p:spPr>
          <a:xfrm>
            <a:off x="554784" y="1223352"/>
            <a:ext cx="2410253" cy="863185"/>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bg2">
                    <a:lumMod val="25000"/>
                  </a:schemeClr>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bg2">
                    <a:lumMod val="25000"/>
                  </a:schemeClr>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bg2">
                    <a:lumMod val="25000"/>
                  </a:schemeClr>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bg2">
                    <a:lumMod val="2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10000"/>
              </a:lnSpc>
              <a:spcBef>
                <a:spcPts val="0"/>
              </a:spcBef>
            </a:pPr>
            <a:r>
              <a:rPr lang="en-GB" sz="1300" dirty="0">
                <a:solidFill>
                  <a:schemeClr val="bg2">
                    <a:lumMod val="25000"/>
                  </a:schemeClr>
                </a:solidFill>
              </a:rPr>
              <a:t>AHP services optimising rehabilitation, functional independence and mental health recovery.</a:t>
            </a:r>
          </a:p>
        </p:txBody>
      </p:sp>
      <p:sp>
        <p:nvSpPr>
          <p:cNvPr id="11" name="Content Placeholder 2">
            <a:extLst>
              <a:ext uri="{FF2B5EF4-FFF2-40B4-BE49-F238E27FC236}">
                <a16:creationId xmlns:a16="http://schemas.microsoft.com/office/drawing/2014/main" id="{324B0D44-0279-E244-BED9-55C68E91EDA2}"/>
              </a:ext>
            </a:extLst>
          </p:cNvPr>
          <p:cNvSpPr txBox="1">
            <a:spLocks/>
          </p:cNvSpPr>
          <p:nvPr/>
        </p:nvSpPr>
        <p:spPr>
          <a:xfrm>
            <a:off x="6611816" y="2528507"/>
            <a:ext cx="2172186" cy="1743426"/>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bg2">
                    <a:lumMod val="25000"/>
                  </a:schemeClr>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bg2">
                    <a:lumMod val="25000"/>
                  </a:schemeClr>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bg2">
                    <a:lumMod val="25000"/>
                  </a:schemeClr>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bg2">
                    <a:lumMod val="2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10000"/>
              </a:lnSpc>
              <a:spcBef>
                <a:spcPts val="0"/>
              </a:spcBef>
            </a:pPr>
            <a:r>
              <a:rPr lang="en-GB" sz="1300" dirty="0">
                <a:solidFill>
                  <a:schemeClr val="bg2">
                    <a:lumMod val="25000"/>
                  </a:schemeClr>
                </a:solidFill>
              </a:rPr>
              <a:t>Support in rural areas offers several workforce solutions supporting clinician retention through skills expansion, career enhancement and multi-disciplinary team leadership.</a:t>
            </a:r>
          </a:p>
        </p:txBody>
      </p:sp>
      <p:sp>
        <p:nvSpPr>
          <p:cNvPr id="17" name="Content Placeholder 2">
            <a:extLst>
              <a:ext uri="{FF2B5EF4-FFF2-40B4-BE49-F238E27FC236}">
                <a16:creationId xmlns:a16="http://schemas.microsoft.com/office/drawing/2014/main" id="{42C38D2E-2338-BE41-B814-AB869BC948DB}"/>
              </a:ext>
            </a:extLst>
          </p:cNvPr>
          <p:cNvSpPr txBox="1">
            <a:spLocks/>
          </p:cNvSpPr>
          <p:nvPr/>
        </p:nvSpPr>
        <p:spPr>
          <a:xfrm>
            <a:off x="554784" y="2860305"/>
            <a:ext cx="2410253" cy="643125"/>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bg2">
                    <a:lumMod val="25000"/>
                  </a:schemeClr>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bg2">
                    <a:lumMod val="25000"/>
                  </a:schemeClr>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bg2">
                    <a:lumMod val="25000"/>
                  </a:schemeClr>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bg2">
                    <a:lumMod val="2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10000"/>
              </a:lnSpc>
              <a:spcBef>
                <a:spcPts val="0"/>
              </a:spcBef>
            </a:pPr>
            <a:r>
              <a:rPr lang="en-GB" sz="1300" dirty="0">
                <a:solidFill>
                  <a:schemeClr val="bg2">
                    <a:lumMod val="25000"/>
                  </a:schemeClr>
                </a:solidFill>
              </a:rPr>
              <a:t>Flexible and adaptable workforce solutions, especially for primary care.</a:t>
            </a:r>
          </a:p>
        </p:txBody>
      </p:sp>
    </p:spTree>
    <p:extLst>
      <p:ext uri="{BB962C8B-B14F-4D97-AF65-F5344CB8AC3E}">
        <p14:creationId xmlns:p14="http://schemas.microsoft.com/office/powerpoint/2010/main" val="353821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4B7A-FDD1-774C-8B7D-7C34461CEB51}"/>
              </a:ext>
            </a:extLst>
          </p:cNvPr>
          <p:cNvSpPr>
            <a:spLocks noGrp="1"/>
          </p:cNvSpPr>
          <p:nvPr>
            <p:ph type="title"/>
          </p:nvPr>
        </p:nvSpPr>
        <p:spPr>
          <a:xfrm>
            <a:off x="359999" y="99941"/>
            <a:ext cx="5609392" cy="442035"/>
          </a:xfrm>
        </p:spPr>
        <p:txBody>
          <a:bodyPr wrap="square" lIns="36000" tIns="36000" rIns="36000" bIns="36000" anchor="t" anchorCtr="0">
            <a:spAutoFit/>
          </a:bodyPr>
          <a:lstStyle/>
          <a:p>
            <a:pPr>
              <a:lnSpc>
                <a:spcPct val="100000"/>
              </a:lnSpc>
              <a:spcBef>
                <a:spcPts val="0"/>
              </a:spcBef>
              <a:spcAft>
                <a:spcPts val="3000"/>
              </a:spcAft>
            </a:pPr>
            <a:r>
              <a:rPr lang="en-GB" sz="2400" dirty="0">
                <a:solidFill>
                  <a:srgbClr val="002060"/>
                </a:solidFill>
                <a:latin typeface="+mn-lt"/>
              </a:rPr>
              <a:t>Impact and delivery</a:t>
            </a:r>
          </a:p>
        </p:txBody>
      </p:sp>
      <p:sp>
        <p:nvSpPr>
          <p:cNvPr id="8" name="Content Placeholder 2">
            <a:extLst>
              <a:ext uri="{FF2B5EF4-FFF2-40B4-BE49-F238E27FC236}">
                <a16:creationId xmlns:a16="http://schemas.microsoft.com/office/drawing/2014/main" id="{0E208583-536F-8F41-8023-A43C7B434426}"/>
              </a:ext>
            </a:extLst>
          </p:cNvPr>
          <p:cNvSpPr>
            <a:spLocks noGrp="1"/>
          </p:cNvSpPr>
          <p:nvPr>
            <p:ph idx="1"/>
          </p:nvPr>
        </p:nvSpPr>
        <p:spPr>
          <a:xfrm>
            <a:off x="360001" y="811552"/>
            <a:ext cx="8424000" cy="1056078"/>
          </a:xfrm>
          <a:solidFill>
            <a:schemeClr val="tx1">
              <a:alpha val="5000"/>
            </a:schemeClr>
          </a:solidFill>
        </p:spPr>
        <p:txBody>
          <a:bodyPr wrap="square" lIns="180000" tIns="180000" rIns="180000" bIns="180000" anchor="t" anchorCtr="0">
            <a:spAutoFit/>
          </a:bodyPr>
          <a:lstStyle/>
          <a:p>
            <a:pPr>
              <a:lnSpc>
                <a:spcPct val="110000"/>
              </a:lnSpc>
              <a:spcBef>
                <a:spcPts val="0"/>
              </a:spcBef>
              <a:spcAft>
                <a:spcPts val="1200"/>
              </a:spcAft>
            </a:pPr>
            <a:r>
              <a:rPr lang="en-US" sz="1400"/>
              <a:t>Recognition that education and training supports recruitment </a:t>
            </a:r>
            <a:br>
              <a:rPr lang="en-US" sz="1400"/>
            </a:br>
            <a:r>
              <a:rPr lang="en-US" sz="1400"/>
              <a:t>and retention of health professionals through innovation, </a:t>
            </a:r>
            <a:br>
              <a:rPr lang="en-US" sz="1400"/>
            </a:br>
            <a:r>
              <a:rPr lang="en-US" sz="1400"/>
              <a:t>cultural changes, visible investment and career opportunities.</a:t>
            </a:r>
          </a:p>
        </p:txBody>
      </p:sp>
      <p:pic>
        <p:nvPicPr>
          <p:cNvPr id="10" name="Picture 9">
            <a:extLst>
              <a:ext uri="{FF2B5EF4-FFF2-40B4-BE49-F238E27FC236}">
                <a16:creationId xmlns:a16="http://schemas.microsoft.com/office/drawing/2014/main" id="{B241C2E6-95A7-8B46-8887-781A932F6208}"/>
              </a:ext>
            </a:extLst>
          </p:cNvPr>
          <p:cNvPicPr>
            <a:picLocks noChangeAspect="1"/>
          </p:cNvPicPr>
          <p:nvPr/>
        </p:nvPicPr>
        <p:blipFill>
          <a:blip r:embed="rId3"/>
          <a:stretch>
            <a:fillRect/>
          </a:stretch>
        </p:blipFill>
        <p:spPr>
          <a:xfrm>
            <a:off x="5746148" y="1113927"/>
            <a:ext cx="941416" cy="649252"/>
          </a:xfrm>
          <a:prstGeom prst="rect">
            <a:avLst/>
          </a:prstGeom>
        </p:spPr>
      </p:pic>
      <p:pic>
        <p:nvPicPr>
          <p:cNvPr id="3" name="Picture 2">
            <a:extLst>
              <a:ext uri="{FF2B5EF4-FFF2-40B4-BE49-F238E27FC236}">
                <a16:creationId xmlns:a16="http://schemas.microsoft.com/office/drawing/2014/main" id="{02E7C1D9-BFC4-8C46-9683-15F47DCA1033}"/>
              </a:ext>
            </a:extLst>
          </p:cNvPr>
          <p:cNvPicPr>
            <a:picLocks noChangeAspect="1"/>
          </p:cNvPicPr>
          <p:nvPr/>
        </p:nvPicPr>
        <p:blipFill>
          <a:blip r:embed="rId4"/>
          <a:stretch>
            <a:fillRect/>
          </a:stretch>
        </p:blipFill>
        <p:spPr>
          <a:xfrm>
            <a:off x="7825551" y="1041330"/>
            <a:ext cx="555510" cy="705071"/>
          </a:xfrm>
          <a:prstGeom prst="rect">
            <a:avLst/>
          </a:prstGeom>
        </p:spPr>
      </p:pic>
      <p:pic>
        <p:nvPicPr>
          <p:cNvPr id="4" name="Picture 3">
            <a:extLst>
              <a:ext uri="{FF2B5EF4-FFF2-40B4-BE49-F238E27FC236}">
                <a16:creationId xmlns:a16="http://schemas.microsoft.com/office/drawing/2014/main" id="{43FBD7D8-ACC9-C148-8080-46F6CCCDC490}"/>
              </a:ext>
            </a:extLst>
          </p:cNvPr>
          <p:cNvPicPr>
            <a:picLocks noChangeAspect="1"/>
          </p:cNvPicPr>
          <p:nvPr/>
        </p:nvPicPr>
        <p:blipFill>
          <a:blip r:embed="rId5"/>
          <a:stretch>
            <a:fillRect/>
          </a:stretch>
        </p:blipFill>
        <p:spPr>
          <a:xfrm>
            <a:off x="7019615" y="1275666"/>
            <a:ext cx="473885" cy="294577"/>
          </a:xfrm>
          <a:prstGeom prst="rect">
            <a:avLst/>
          </a:prstGeom>
        </p:spPr>
      </p:pic>
      <p:sp>
        <p:nvSpPr>
          <p:cNvPr id="12" name="Content Placeholder 2">
            <a:extLst>
              <a:ext uri="{FF2B5EF4-FFF2-40B4-BE49-F238E27FC236}">
                <a16:creationId xmlns:a16="http://schemas.microsoft.com/office/drawing/2014/main" id="{BDD0D67C-E01E-C34C-8E11-828AAF3508F1}"/>
              </a:ext>
            </a:extLst>
          </p:cNvPr>
          <p:cNvSpPr txBox="1">
            <a:spLocks/>
          </p:cNvSpPr>
          <p:nvPr/>
        </p:nvSpPr>
        <p:spPr>
          <a:xfrm>
            <a:off x="359999" y="2084029"/>
            <a:ext cx="8424000" cy="582102"/>
          </a:xfrm>
          <a:prstGeom prst="rect">
            <a:avLst/>
          </a:prstGeom>
          <a:solidFill>
            <a:schemeClr val="tx1">
              <a:alpha val="5000"/>
            </a:schemeClr>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spcAft>
                <a:spcPts val="1200"/>
              </a:spcAft>
            </a:pPr>
            <a:r>
              <a:rPr lang="en-US" sz="1400"/>
              <a:t>Sustainable workforce transformation capacity in all ICS’.</a:t>
            </a:r>
          </a:p>
        </p:txBody>
      </p:sp>
      <p:sp>
        <p:nvSpPr>
          <p:cNvPr id="16" name="Content Placeholder 2">
            <a:extLst>
              <a:ext uri="{FF2B5EF4-FFF2-40B4-BE49-F238E27FC236}">
                <a16:creationId xmlns:a16="http://schemas.microsoft.com/office/drawing/2014/main" id="{F071E9C5-CD22-CE46-8F2D-973C21F8DAE5}"/>
              </a:ext>
            </a:extLst>
          </p:cNvPr>
          <p:cNvSpPr txBox="1">
            <a:spLocks/>
          </p:cNvSpPr>
          <p:nvPr/>
        </p:nvSpPr>
        <p:spPr>
          <a:xfrm>
            <a:off x="359999" y="2867881"/>
            <a:ext cx="8424000" cy="582102"/>
          </a:xfrm>
          <a:prstGeom prst="rect">
            <a:avLst/>
          </a:prstGeom>
          <a:solidFill>
            <a:schemeClr val="tx1">
              <a:alpha val="5000"/>
            </a:schemeClr>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spcAft>
                <a:spcPts val="1200"/>
              </a:spcAft>
            </a:pPr>
            <a:r>
              <a:rPr lang="en-GB" sz="1400"/>
              <a:t>Support delivery of a workforce reform prioritisation plan.</a:t>
            </a:r>
          </a:p>
        </p:txBody>
      </p:sp>
      <p:sp>
        <p:nvSpPr>
          <p:cNvPr id="17" name="Content Placeholder 2">
            <a:extLst>
              <a:ext uri="{FF2B5EF4-FFF2-40B4-BE49-F238E27FC236}">
                <a16:creationId xmlns:a16="http://schemas.microsoft.com/office/drawing/2014/main" id="{D328152E-2740-E540-95F5-93577A8B2E61}"/>
              </a:ext>
            </a:extLst>
          </p:cNvPr>
          <p:cNvSpPr txBox="1">
            <a:spLocks/>
          </p:cNvSpPr>
          <p:nvPr/>
        </p:nvSpPr>
        <p:spPr>
          <a:xfrm>
            <a:off x="359999" y="3649899"/>
            <a:ext cx="8424000" cy="819090"/>
          </a:xfrm>
          <a:prstGeom prst="rect">
            <a:avLst/>
          </a:prstGeom>
          <a:solidFill>
            <a:schemeClr val="tx1">
              <a:alpha val="5000"/>
            </a:schemeClr>
          </a:solidFill>
        </p:spPr>
        <p:txBody>
          <a:bodyPr vert="horz" wrap="square" lIns="180000" tIns="180000" rIns="180000" bIns="1800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spcAft>
                <a:spcPts val="1200"/>
              </a:spcAft>
            </a:pPr>
            <a:r>
              <a:rPr lang="en-US" sz="1400"/>
              <a:t>Increase local student intake working with ICS host medical schools, </a:t>
            </a:r>
            <a:br>
              <a:rPr lang="en-US" sz="1400"/>
            </a:br>
            <a:r>
              <a:rPr lang="en-US" sz="1400"/>
              <a:t>through widening access initiatives, to more than 30%. (Strasser).</a:t>
            </a:r>
          </a:p>
        </p:txBody>
      </p:sp>
      <p:pic>
        <p:nvPicPr>
          <p:cNvPr id="21" name="Picture 20" descr="Icon&#10;&#10;Description automatically generated">
            <a:extLst>
              <a:ext uri="{FF2B5EF4-FFF2-40B4-BE49-F238E27FC236}">
                <a16:creationId xmlns:a16="http://schemas.microsoft.com/office/drawing/2014/main" id="{346B0460-9043-F343-8665-760C2E075E48}"/>
              </a:ext>
            </a:extLst>
          </p:cNvPr>
          <p:cNvPicPr>
            <a:picLocks noChangeAspect="1"/>
          </p:cNvPicPr>
          <p:nvPr/>
        </p:nvPicPr>
        <p:blipFill>
          <a:blip r:embed="rId6"/>
          <a:stretch>
            <a:fillRect/>
          </a:stretch>
        </p:blipFill>
        <p:spPr>
          <a:xfrm>
            <a:off x="6276064" y="3719551"/>
            <a:ext cx="2255750" cy="508500"/>
          </a:xfrm>
          <a:prstGeom prst="rect">
            <a:avLst/>
          </a:prstGeom>
        </p:spPr>
      </p:pic>
    </p:spTree>
    <p:extLst>
      <p:ext uri="{BB962C8B-B14F-4D97-AF65-F5344CB8AC3E}">
        <p14:creationId xmlns:p14="http://schemas.microsoft.com/office/powerpoint/2010/main" val="311142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12B7-371A-61E8-1966-B7AFF8E3633F}"/>
              </a:ext>
            </a:extLst>
          </p:cNvPr>
          <p:cNvSpPr>
            <a:spLocks noGrp="1"/>
          </p:cNvSpPr>
          <p:nvPr>
            <p:ph type="title"/>
          </p:nvPr>
        </p:nvSpPr>
        <p:spPr>
          <a:xfrm>
            <a:off x="636515" y="181033"/>
            <a:ext cx="6457950" cy="618548"/>
          </a:xfrm>
        </p:spPr>
        <p:txBody>
          <a:bodyPr/>
          <a:lstStyle/>
          <a:p>
            <a:r>
              <a:rPr lang="en-GB" dirty="0">
                <a:solidFill>
                  <a:srgbClr val="002060"/>
                </a:solidFill>
              </a:rPr>
              <a:t>Progress to date</a:t>
            </a:r>
          </a:p>
        </p:txBody>
      </p:sp>
      <p:sp>
        <p:nvSpPr>
          <p:cNvPr id="3" name="Content Placeholder 2">
            <a:extLst>
              <a:ext uri="{FF2B5EF4-FFF2-40B4-BE49-F238E27FC236}">
                <a16:creationId xmlns:a16="http://schemas.microsoft.com/office/drawing/2014/main" id="{CDD8BC5C-B417-ED56-F1C6-0B8AB7CCB8CD}"/>
              </a:ext>
            </a:extLst>
          </p:cNvPr>
          <p:cNvSpPr>
            <a:spLocks noGrp="1"/>
          </p:cNvSpPr>
          <p:nvPr>
            <p:ph idx="1"/>
          </p:nvPr>
        </p:nvSpPr>
        <p:spPr>
          <a:xfrm>
            <a:off x="514350" y="824230"/>
            <a:ext cx="8115300" cy="3861787"/>
          </a:xfrm>
        </p:spPr>
        <p:txBody>
          <a:bodyPr>
            <a:normAutofit fontScale="85000" lnSpcReduction="20000"/>
          </a:bodyPr>
          <a:lstStyle/>
          <a:p>
            <a:pPr>
              <a:lnSpc>
                <a:spcPct val="120000"/>
              </a:lnSpc>
              <a:spcBef>
                <a:spcPts val="450"/>
              </a:spcBef>
              <a:spcAft>
                <a:spcPts val="450"/>
              </a:spcAft>
            </a:pPr>
            <a:r>
              <a:rPr lang="en-GB" sz="1800" dirty="0">
                <a:ea typeface="+mn-lt"/>
                <a:cs typeface="+mn-lt"/>
              </a:rPr>
              <a:t>HEE 22/23 Programme Funding  of 250k approved (focus on digital, apprenticeships and widening participation, medical and dental workforce, advanced practice workforce)</a:t>
            </a:r>
          </a:p>
          <a:p>
            <a:pPr>
              <a:lnSpc>
                <a:spcPct val="120000"/>
              </a:lnSpc>
              <a:spcBef>
                <a:spcPts val="450"/>
              </a:spcBef>
              <a:spcAft>
                <a:spcPts val="450"/>
              </a:spcAft>
            </a:pPr>
            <a:r>
              <a:rPr lang="en-GB" sz="1800" dirty="0">
                <a:ea typeface="+mn-lt"/>
                <a:cs typeface="+mn-lt"/>
              </a:rPr>
              <a:t>Strategic Oversight Group for external project leads. Also setting up a HEE Midlands internal Strategic Oversight Group.</a:t>
            </a:r>
          </a:p>
          <a:p>
            <a:pPr>
              <a:lnSpc>
                <a:spcPct val="120000"/>
              </a:lnSpc>
              <a:spcBef>
                <a:spcPts val="450"/>
              </a:spcBef>
              <a:spcAft>
                <a:spcPts val="450"/>
              </a:spcAft>
            </a:pPr>
            <a:r>
              <a:rPr lang="en-GB" sz="1800" dirty="0">
                <a:ea typeface="+mn-lt"/>
                <a:cs typeface="+mn-lt"/>
              </a:rPr>
              <a:t>Engagement with HEE national team, and regional pilot leads to share learning.</a:t>
            </a:r>
            <a:endParaRPr lang="en-GB" dirty="0">
              <a:cs typeface="Arial"/>
            </a:endParaRPr>
          </a:p>
          <a:p>
            <a:pPr>
              <a:lnSpc>
                <a:spcPct val="120000"/>
              </a:lnSpc>
              <a:spcBef>
                <a:spcPts val="450"/>
              </a:spcBef>
              <a:spcAft>
                <a:spcPts val="450"/>
              </a:spcAft>
            </a:pPr>
            <a:r>
              <a:rPr lang="en-GB" sz="1800" dirty="0">
                <a:ea typeface="+mn-lt"/>
                <a:cs typeface="+mn-lt"/>
              </a:rPr>
              <a:t>Local stakeholder engagement (NHS, </a:t>
            </a:r>
            <a:r>
              <a:rPr lang="en-GB" sz="1800" dirty="0" err="1">
                <a:ea typeface="+mn-lt"/>
                <a:cs typeface="+mn-lt"/>
              </a:rPr>
              <a:t>UoL</a:t>
            </a:r>
            <a:r>
              <a:rPr lang="en-GB" sz="1800" dirty="0">
                <a:ea typeface="+mn-lt"/>
                <a:cs typeface="+mn-lt"/>
              </a:rPr>
              <a:t>, TH/PC, LIVES, LA)</a:t>
            </a:r>
            <a:endParaRPr lang="en-GB" dirty="0">
              <a:cs typeface="Arial"/>
            </a:endParaRPr>
          </a:p>
          <a:p>
            <a:pPr>
              <a:lnSpc>
                <a:spcPct val="120000"/>
              </a:lnSpc>
              <a:spcBef>
                <a:spcPts val="450"/>
              </a:spcBef>
              <a:spcAft>
                <a:spcPts val="450"/>
              </a:spcAft>
            </a:pPr>
            <a:r>
              <a:rPr lang="en-GB" sz="1800" dirty="0">
                <a:ea typeface="+mn-lt"/>
                <a:cs typeface="+mn-lt"/>
              </a:rPr>
              <a:t>Linking with NCRHC and LIIRHC</a:t>
            </a:r>
            <a:endParaRPr lang="en-GB" dirty="0">
              <a:cs typeface="Arial"/>
            </a:endParaRPr>
          </a:p>
          <a:p>
            <a:pPr>
              <a:lnSpc>
                <a:spcPct val="120000"/>
              </a:lnSpc>
              <a:spcBef>
                <a:spcPts val="450"/>
              </a:spcBef>
              <a:spcAft>
                <a:spcPts val="450"/>
              </a:spcAft>
            </a:pPr>
            <a:r>
              <a:rPr lang="en-GB" sz="1800" dirty="0">
                <a:cs typeface="Arial"/>
              </a:rPr>
              <a:t>Guest Lecture with Professor Roger Strasser, who will delivering an overview of his widely appraised Rural Workforce Research, at the University of Lincoln Medical School in Nov 2022.</a:t>
            </a:r>
          </a:p>
          <a:p>
            <a:pPr>
              <a:lnSpc>
                <a:spcPct val="120000"/>
              </a:lnSpc>
              <a:spcBef>
                <a:spcPts val="450"/>
              </a:spcBef>
              <a:spcAft>
                <a:spcPts val="450"/>
              </a:spcAft>
            </a:pPr>
            <a:r>
              <a:rPr lang="en-GB" sz="1800" dirty="0">
                <a:cs typeface="Arial"/>
              </a:rPr>
              <a:t>Aim to launch the Lincs ICS R&amp;C ambitions (Nov 2022) and Lincs ICS R&amp;C WF Strategy (Mar 2023) through this strategic oversight group </a:t>
            </a:r>
          </a:p>
          <a:p>
            <a:pPr>
              <a:lnSpc>
                <a:spcPct val="120000"/>
              </a:lnSpc>
              <a:spcBef>
                <a:spcPts val="450"/>
              </a:spcBef>
              <a:spcAft>
                <a:spcPts val="450"/>
              </a:spcAft>
            </a:pPr>
            <a:endParaRPr lang="en-GB" dirty="0"/>
          </a:p>
        </p:txBody>
      </p:sp>
    </p:spTree>
    <p:extLst>
      <p:ext uri="{BB962C8B-B14F-4D97-AF65-F5344CB8AC3E}">
        <p14:creationId xmlns:p14="http://schemas.microsoft.com/office/powerpoint/2010/main" val="4140564162"/>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HEE</Template>
  <TotalTime>747</TotalTime>
  <Words>1821</Words>
  <Application>Microsoft Office PowerPoint</Application>
  <PresentationFormat>On-screen Show (16:9)</PresentationFormat>
  <Paragraphs>124</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Bitter</vt:lpstr>
      <vt:lpstr>Calibri</vt:lpstr>
      <vt:lpstr>Frutiger LT Pro 45 Light</vt:lpstr>
      <vt:lpstr>Frutiger W01</vt:lpstr>
      <vt:lpstr>HEE</vt:lpstr>
      <vt:lpstr>Rural and coastal transformation – Lincolnshire System</vt:lpstr>
      <vt:lpstr>PowerPoint Presentation</vt:lpstr>
      <vt:lpstr>Lincolnshire as a Pilot </vt:lpstr>
      <vt:lpstr>What do we know? Successful rural workforce transformation requires:</vt:lpstr>
      <vt:lpstr>The medical offer</vt:lpstr>
      <vt:lpstr>The TEL offer</vt:lpstr>
      <vt:lpstr>Advanced Clinical Practice and AHP</vt:lpstr>
      <vt:lpstr>Impact and delivery</vt:lpstr>
      <vt:lpstr>Progress to date</vt:lpstr>
      <vt:lpstr>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Jenny Makwana</cp:lastModifiedBy>
  <cp:revision>22</cp:revision>
  <dcterms:created xsi:type="dcterms:W3CDTF">2021-04-06T16:42:50Z</dcterms:created>
  <dcterms:modified xsi:type="dcterms:W3CDTF">2022-11-16T10:58:38Z</dcterms:modified>
</cp:coreProperties>
</file>