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80" r:id="rId5"/>
    <p:sldId id="274" r:id="rId6"/>
    <p:sldId id="282" r:id="rId7"/>
    <p:sldId id="275" r:id="rId8"/>
    <p:sldId id="276" r:id="rId9"/>
    <p:sldId id="277" r:id="rId10"/>
    <p:sldId id="278" r:id="rId11"/>
    <p:sldId id="28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2A8E-F0F4-447E-8C97-3161148ED73A}" type="datetimeFigureOut">
              <a:rPr lang="en-GB" smtClean="0"/>
              <a:pPr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1D30-9195-4C98-A7BF-A12783FE1A6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sz="2800" b="1" dirty="0" smtClean="0">
              <a:solidFill>
                <a:srgbClr val="53618E"/>
              </a:solidFill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Helping to inform and engender better rural policy making by:</a:t>
            </a:r>
          </a:p>
          <a:p>
            <a:pPr>
              <a:buFont typeface="Courier New" pitchFamily="49" charset="0"/>
              <a:buChar char="o"/>
            </a:pP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 independent research and evidence</a:t>
            </a:r>
          </a:p>
          <a:p>
            <a:pPr>
              <a:buFont typeface="Courier New" pitchFamily="49" charset="0"/>
              <a:buChar char="o"/>
            </a:pP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rural information exchange</a:t>
            </a:r>
          </a:p>
          <a:p>
            <a:pPr>
              <a:buFont typeface="Courier New" pitchFamily="49" charset="0"/>
              <a:buChar char="o"/>
            </a:pP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 network of rural stakeholders</a:t>
            </a:r>
          </a:p>
          <a:p>
            <a:pPr>
              <a:buFont typeface="Courier New" pitchFamily="49" charset="0"/>
              <a:buChar char="o"/>
            </a:pPr>
            <a:endParaRPr lang="en-GB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sz="3000" b="1" dirty="0" smtClean="0">
                <a:solidFill>
                  <a:srgbClr val="53618E"/>
                </a:solidFill>
              </a:rPr>
              <a:t>                  </a:t>
            </a:r>
            <a:r>
              <a:rPr lang="en-GB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us: info@ruralengland.org</a:t>
            </a:r>
            <a:endParaRPr lang="en-GB" sz="2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648"/>
            <a:ext cx="82296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Widening the service offer, co-location and service hubs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186808" cy="468052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53618E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Rural convenience stores: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53% give cash back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44% host an ATM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32% have a PO counter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Community-run shops: 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43% include a cafe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Community-run libraries: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25% offer IT access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19% have a room for hire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17% host cultural events</a:t>
            </a:r>
            <a:endParaRPr lang="en-GB" b="1" dirty="0">
              <a:solidFill>
                <a:srgbClr val="53618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3898776" cy="4497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 likely to include:</a:t>
            </a:r>
          </a:p>
          <a:p>
            <a:pPr>
              <a:buNone/>
            </a:pPr>
            <a:endParaRPr lang="en-GB" dirty="0" smtClean="0"/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 savings for the service providers</a:t>
            </a:r>
          </a:p>
          <a:p>
            <a:pPr>
              <a:buFont typeface="Courier New" pitchFamily="49" charset="0"/>
              <a:buChar char="o"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footfall at the service facility</a:t>
            </a:r>
          </a:p>
          <a:p>
            <a:pPr>
              <a:buFont typeface="Courier New" pitchFamily="49" charset="0"/>
              <a:buChar char="o"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Added convenience for the service users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Rural services evidence base: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Four key gaps have been identified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endParaRPr lang="en-GB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Accessibility statistics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the existing access data measures too narrow a range of services</a:t>
            </a:r>
          </a:p>
          <a:p>
            <a:pPr marL="514350" indent="-514350">
              <a:buFont typeface="+mj-lt"/>
              <a:buAutoNum type="arabicParenR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 trends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to think through rural implications of more online services, struggling high streets, an ageing population, etc</a:t>
            </a:r>
          </a:p>
          <a:p>
            <a:pPr marL="514350" indent="-514350">
              <a:buFont typeface="+mj-lt"/>
              <a:buAutoNum type="arabicParenR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 reforms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to evaluate rural impacts e.g. NHS Sustainability &amp; Transformation Plans</a:t>
            </a:r>
          </a:p>
          <a:p>
            <a:pPr marL="514350" indent="-514350">
              <a:buFont typeface="+mj-lt"/>
              <a:buAutoNum type="arabicParenR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impacts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to find out what rural users do if bus routes disappear, bank branches close, etc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143000"/>
          </a:xfrm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Read the report or its summary at: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https://ruralengland.org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rian\Google Drive\My Pictures\West Dorset and around\11 View inland from West B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77" y="1600200"/>
            <a:ext cx="77532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State of Rural Services 2018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What is it? Why produce it?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>
            <a:normAutofit fontScale="850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presenting facts and statistics about rural service provision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Pulling out some over-arching service </a:t>
            </a: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trends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Collating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existing, recent rural evidence</a:t>
            </a:r>
          </a:p>
          <a:p>
            <a:pPr>
              <a:buFont typeface="Courier New" pitchFamily="49" charset="0"/>
              <a:buChar char="o"/>
            </a:pP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Adding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some secondary (rural) analysis of data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Noting important </a:t>
            </a: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gaps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evidence base</a:t>
            </a:r>
          </a:p>
          <a:p>
            <a:pPr>
              <a:buNone/>
            </a:pPr>
            <a:endParaRPr lang="en-GB" b="1" dirty="0">
              <a:solidFill>
                <a:srgbClr val="53618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497363"/>
          </a:xfrm>
          <a:solidFill>
            <a:schemeClr val="bg1">
              <a:lumMod val="95000"/>
            </a:schemeClr>
          </a:solidFill>
          <a:ln>
            <a:solidFill>
              <a:srgbClr val="53618E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b="1" dirty="0" smtClean="0">
                <a:solidFill>
                  <a:srgbClr val="53618E"/>
                </a:solidFill>
              </a:rPr>
              <a:t>The way services are delivered and used is quickly evolving</a:t>
            </a:r>
          </a:p>
          <a:p>
            <a:r>
              <a:rPr lang="en-GB" b="1" dirty="0" smtClean="0">
                <a:solidFill>
                  <a:srgbClr val="53618E"/>
                </a:solidFill>
              </a:rPr>
              <a:t>What does this mean for rural people and business?</a:t>
            </a:r>
          </a:p>
          <a:p>
            <a:r>
              <a:rPr lang="en-GB" b="1" dirty="0" smtClean="0">
                <a:solidFill>
                  <a:srgbClr val="53618E"/>
                </a:solidFill>
              </a:rPr>
              <a:t>Having this understood and debated should inform policy making</a:t>
            </a:r>
          </a:p>
          <a:p>
            <a:r>
              <a:rPr lang="en-GB" b="1" dirty="0" smtClean="0">
                <a:solidFill>
                  <a:srgbClr val="53618E"/>
                </a:solidFill>
              </a:rPr>
              <a:t>As well as assisting better policy delivery</a:t>
            </a:r>
          </a:p>
          <a:p>
            <a:r>
              <a:rPr lang="en-GB" b="1" dirty="0" smtClean="0">
                <a:solidFill>
                  <a:srgbClr val="53618E"/>
                </a:solidFill>
              </a:rPr>
              <a:t>Encourage others to help fill rural evidence gaps</a:t>
            </a:r>
            <a:endParaRPr lang="en-GB" b="1" dirty="0">
              <a:solidFill>
                <a:srgbClr val="53618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680520" cy="5904656"/>
          </a:xfrm>
          <a:solidFill>
            <a:srgbClr val="53618E"/>
          </a:solidFill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20072" y="548680"/>
            <a:ext cx="3466728" cy="5904656"/>
          </a:xfr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53618E"/>
                </a:solidFill>
              </a:rPr>
              <a:t>A rural exploration of the state of: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Local buses and community transport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Broadband and mobile connectivity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Public library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Hospitals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Public health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Young people’s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Shops and online shopping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53618E"/>
                </a:solidFill>
              </a:rPr>
              <a:t>Personal advice services</a:t>
            </a:r>
          </a:p>
          <a:p>
            <a:pPr>
              <a:buNone/>
            </a:pPr>
            <a:endParaRPr lang="en-GB" sz="2400" b="1" dirty="0" smtClean="0">
              <a:solidFill>
                <a:srgbClr val="53618E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 the full report at:</a:t>
            </a:r>
          </a:p>
          <a:p>
            <a:pPr>
              <a:buNone/>
            </a:pPr>
            <a:r>
              <a:rPr lang="en-GB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https://ruralengland.org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665605" cy="292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Many services contracting in rural areas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Most notably those delivered by local government which are discretionary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99"/>
            <a:ext cx="4040188" cy="546075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Subsidised bus services: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Four rural shires no longer subsidise any bus routes</a:t>
            </a:r>
          </a:p>
          <a:p>
            <a:pPr>
              <a:buNone/>
            </a:pPr>
            <a:endParaRPr lang="en-GB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202 shire bus routes were withdrawn and 191 scaled back in 2016/17</a:t>
            </a:r>
          </a:p>
          <a:p>
            <a:pPr>
              <a:buNone/>
            </a:pPr>
            <a:endParaRPr lang="en-GB" sz="1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Bus passenger numbers fell (-7%) from 2014 to 2016 in predominantly rural areas</a:t>
            </a:r>
            <a:endParaRPr lang="en-GB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99"/>
            <a:ext cx="4041775" cy="5460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Youth clubs or centres: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Shire local government spend on young people’s services down 38% in three years</a:t>
            </a:r>
          </a:p>
          <a:p>
            <a:pPr>
              <a:buFont typeface="Courier New" pitchFamily="49" charset="0"/>
              <a:buChar char="o"/>
            </a:pPr>
            <a:endParaRPr lang="en-GB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Many local authorities no longer fund youth clubs</a:t>
            </a:r>
          </a:p>
          <a:p>
            <a:pPr>
              <a:buFont typeface="Courier New" pitchFamily="49" charset="0"/>
              <a:buChar char="o"/>
            </a:pPr>
            <a:endParaRPr lang="en-GB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Some youth clubs adapted and survive, whilst others have closed 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Public funding for services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Nearly always lower in rural than in urban areas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>
                <a:solidFill>
                  <a:srgbClr val="53618E"/>
                </a:solidFill>
              </a:rPr>
              <a:t>“</a:t>
            </a:r>
            <a:r>
              <a:rPr lang="en-GB" sz="2400" b="1" i="1" dirty="0" smtClean="0">
                <a:solidFill>
                  <a:srgbClr val="53618E"/>
                </a:solidFill>
              </a:rPr>
              <a:t>This poses a question about the equity of service provision to rural communities.  Indeed, the extent of the funding variation sometimes raises a linked question, whether it can actually be justified by levels of service need</a:t>
            </a:r>
            <a:r>
              <a:rPr lang="en-GB" sz="2400" b="1" dirty="0" smtClean="0">
                <a:solidFill>
                  <a:srgbClr val="53618E"/>
                </a:solidFill>
              </a:rPr>
              <a:t>.”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736416"/>
          <a:ext cx="4038600" cy="43568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516088"/>
                <a:gridCol w="1522512"/>
              </a:tblGrid>
              <a:tr h="948591">
                <a:tc gridSpan="2">
                  <a:txBody>
                    <a:bodyPr/>
                    <a:lstStyle/>
                    <a:p>
                      <a:r>
                        <a:rPr lang="en-GB" sz="1800" b="1" dirty="0" smtClean="0"/>
                        <a:t>Based on spend per resident in 2017/18. </a:t>
                      </a:r>
                      <a:endParaRPr lang="en-GB" sz="1800" b="1" dirty="0"/>
                    </a:p>
                    <a:p>
                      <a:r>
                        <a:rPr lang="en-GB" sz="1800" b="1" dirty="0" smtClean="0"/>
                        <a:t>Predominantly</a:t>
                      </a:r>
                      <a:r>
                        <a:rPr lang="en-GB" sz="1800" b="1" baseline="0" dirty="0" smtClean="0"/>
                        <a:t> rural areas compared with predominantly urban areas.</a:t>
                      </a:r>
                      <a:endParaRPr lang="en-GB" sz="18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5207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Bus subsidy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39% less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5207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Discretionary</a:t>
                      </a:r>
                      <a:r>
                        <a:rPr lang="en-GB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concessionary fares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78% less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5207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Public</a:t>
                      </a:r>
                      <a:r>
                        <a:rPr lang="en-GB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health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36% less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52072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Library</a:t>
                      </a:r>
                      <a:r>
                        <a:rPr lang="en-GB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services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25% less</a:t>
                      </a:r>
                      <a:endParaRPr lang="en-GB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  <a:ln>
            <a:solidFill>
              <a:srgbClr val="53618E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Broadband (fixed line):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204863"/>
          <a:ext cx="4040187" cy="3744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6729"/>
                <a:gridCol w="1346729"/>
                <a:gridCol w="1346729"/>
              </a:tblGrid>
              <a:tr h="93610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 figures</a:t>
                      </a:r>
                      <a:endParaRPr lang="en-GB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Rural areas</a:t>
                      </a:r>
                      <a:endParaRPr lang="en-GB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Urban areas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Average download speed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34 Mbps</a:t>
                      </a:r>
                      <a:endParaRPr lang="en-GB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52 Mbps</a:t>
                      </a:r>
                      <a:endParaRPr lang="en-GB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Have access to </a:t>
                      </a:r>
                      <a:r>
                        <a:rPr lang="en-GB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 Mbps (USO level)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89%</a:t>
                      </a: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 premises</a:t>
                      </a:r>
                      <a:endParaRPr lang="en-GB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99%</a:t>
                      </a: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premises</a:t>
                      </a:r>
                      <a:endParaRPr lang="en-GB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Have access to 30 Mbps (superfast)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76%</a:t>
                      </a: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 premises</a:t>
                      </a:r>
                      <a:endParaRPr lang="en-GB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97%</a:t>
                      </a:r>
                    </a:p>
                    <a:p>
                      <a:pPr algn="ctr"/>
                      <a:r>
                        <a:rPr lang="en-GB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premises</a:t>
                      </a:r>
                      <a:endParaRPr lang="en-GB" sz="1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  <a:ln>
            <a:solidFill>
              <a:srgbClr val="53618E"/>
            </a:solidFill>
          </a:ln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networks: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204862"/>
          <a:ext cx="4041774" cy="37444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7258"/>
                <a:gridCol w="1347258"/>
                <a:gridCol w="1347258"/>
              </a:tblGrid>
              <a:tr h="936105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 figures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Rural</a:t>
                      </a:r>
                      <a:r>
                        <a:rPr lang="en-GB" sz="20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areas</a:t>
                      </a:r>
                      <a:endParaRPr lang="en-GB" sz="2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Urban areas</a:t>
                      </a:r>
                      <a:endParaRPr lang="en-GB" sz="20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Phone call possible on</a:t>
                      </a:r>
                      <a:r>
                        <a:rPr lang="en-GB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 networks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67%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 premises</a:t>
                      </a:r>
                      <a:endParaRPr lang="en-GB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97%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premises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4G possible on all networks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42%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 premises</a:t>
                      </a:r>
                      <a:endParaRPr lang="en-GB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83%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premises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6105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Phone call geographic</a:t>
                      </a:r>
                      <a:r>
                        <a:rPr lang="en-GB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coverage</a:t>
                      </a:r>
                      <a:endParaRPr lang="en-GB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90%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of area</a:t>
                      </a:r>
                      <a:endParaRPr lang="en-GB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99%</a:t>
                      </a: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area</a:t>
                      </a:r>
                      <a:endParaRPr lang="en-GB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Digital connectivity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Rural coverage is improving, but it still lags behind</a:t>
            </a:r>
            <a:endParaRPr lang="en-GB" sz="3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Changing healthcare provision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How rural proofed are the NHS Sustainability &amp; Transformation Plans?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3312369"/>
          </a:xfr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STPs aims:</a:t>
            </a:r>
          </a:p>
          <a:p>
            <a:pPr>
              <a:buFont typeface="Courier New" pitchFamily="49" charset="0"/>
              <a:buChar char="o"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hospital capacity</a:t>
            </a:r>
          </a:p>
          <a:p>
            <a:pPr>
              <a:buFont typeface="Courier New" pitchFamily="49" charset="0"/>
              <a:buChar char="o"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Reconfigure acute services</a:t>
            </a:r>
          </a:p>
          <a:p>
            <a:pPr>
              <a:buFont typeface="Courier New" pitchFamily="49" charset="0"/>
              <a:buChar char="o"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specialised services</a:t>
            </a:r>
          </a:p>
          <a:p>
            <a:pPr>
              <a:buFont typeface="Courier New" pitchFamily="49" charset="0"/>
              <a:buChar char="o"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Redesign community and primary care services</a:t>
            </a:r>
          </a:p>
          <a:p>
            <a:pPr>
              <a:buFont typeface="Courier New" pitchFamily="49" charset="0"/>
              <a:buChar char="o"/>
            </a:pPr>
            <a:r>
              <a:rPr lang="en-GB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mental health services</a:t>
            </a:r>
            <a:endParaRPr lang="en-GB" sz="3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b="1" dirty="0" smtClean="0">
                <a:solidFill>
                  <a:srgbClr val="53618E"/>
                </a:solidFill>
              </a:rPr>
              <a:t>The four shire STPs reviewed indicate that:</a:t>
            </a:r>
          </a:p>
          <a:p>
            <a:pPr>
              <a:buFont typeface="Wingdings" pitchFamily="2" charset="2"/>
              <a:buChar char="Ø"/>
            </a:pPr>
            <a:r>
              <a:rPr lang="en-GB" sz="3800" b="1" dirty="0" err="1" smtClean="0">
                <a:solidFill>
                  <a:srgbClr val="53618E"/>
                </a:solidFill>
              </a:rPr>
              <a:t>Rurality</a:t>
            </a:r>
            <a:r>
              <a:rPr lang="en-GB" sz="3800" b="1" dirty="0" smtClean="0">
                <a:solidFill>
                  <a:srgbClr val="53618E"/>
                </a:solidFill>
              </a:rPr>
              <a:t> was rarely an explicit consideration</a:t>
            </a:r>
          </a:p>
          <a:p>
            <a:pPr>
              <a:buFont typeface="Wingdings" pitchFamily="2" charset="2"/>
              <a:buChar char="Ø"/>
            </a:pPr>
            <a:r>
              <a:rPr lang="en-GB" sz="3800" b="1" dirty="0" smtClean="0">
                <a:solidFill>
                  <a:srgbClr val="53618E"/>
                </a:solidFill>
              </a:rPr>
              <a:t>But scope for locally-based  services frequently was</a:t>
            </a:r>
          </a:p>
          <a:p>
            <a:pPr>
              <a:buFont typeface="Wingdings" pitchFamily="2" charset="2"/>
              <a:buChar char="Ø"/>
            </a:pPr>
            <a:r>
              <a:rPr lang="en-GB" sz="3800" b="1" dirty="0" smtClean="0">
                <a:solidFill>
                  <a:srgbClr val="53618E"/>
                </a:solidFill>
              </a:rPr>
              <a:t>Hospital services are being centralised for medical safety and cost reasons</a:t>
            </a:r>
          </a:p>
          <a:p>
            <a:pPr>
              <a:buFont typeface="Wingdings" pitchFamily="2" charset="2"/>
              <a:buChar char="Ø"/>
            </a:pPr>
            <a:r>
              <a:rPr lang="en-GB" sz="3800" b="1" dirty="0" smtClean="0">
                <a:solidFill>
                  <a:srgbClr val="53618E"/>
                </a:solidFill>
              </a:rPr>
              <a:t>Only one STP weighed this against geographic access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Public health outcomes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Do services meet the needs of rural young people?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people in rural areas score </a:t>
            </a: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than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on: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School exclusions</a:t>
            </a: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+ Emotional and mental health needs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people in rural areas score </a:t>
            </a:r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worse than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on:</a:t>
            </a:r>
          </a:p>
          <a:p>
            <a:pPr marL="0" indent="0">
              <a:buNone/>
            </a:pP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Risky behaviours</a:t>
            </a: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Alcohol consumption</a:t>
            </a: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Smoking</a:t>
            </a: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 Being bullied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  <a:solidFill>
            <a:srgbClr val="53618E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Community-run rural services</a:t>
            </a: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High expectations of communities and volunteers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464496"/>
          </a:xfrm>
          <a:solidFill>
            <a:schemeClr val="bg1">
              <a:lumMod val="95000"/>
            </a:schemeClr>
          </a:solidFill>
          <a:ln>
            <a:solidFill>
              <a:srgbClr val="53618E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900" b="1" dirty="0" smtClean="0">
              <a:solidFill>
                <a:srgbClr val="53618E"/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Community-run Shops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     </a:t>
            </a:r>
            <a:r>
              <a:rPr lang="en-GB" sz="2600" b="1" dirty="0" smtClean="0">
                <a:solidFill>
                  <a:srgbClr val="53618E"/>
                </a:solidFill>
              </a:rPr>
              <a:t>- about 300/nearly all rural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53618E"/>
                </a:solidFill>
              </a:rPr>
              <a:t>Community-managed Libraries</a:t>
            </a:r>
          </a:p>
          <a:p>
            <a:pPr>
              <a:buNone/>
            </a:pPr>
            <a:r>
              <a:rPr lang="en-GB" sz="2600" b="1" dirty="0" smtClean="0">
                <a:solidFill>
                  <a:srgbClr val="53618E"/>
                </a:solidFill>
              </a:rPr>
              <a:t>      - 10% libraries/most rural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53618E"/>
                </a:solidFill>
              </a:rPr>
              <a:t>Community Transport Schemes</a:t>
            </a:r>
          </a:p>
          <a:p>
            <a:pPr>
              <a:buNone/>
            </a:pPr>
            <a:r>
              <a:rPr lang="en-GB" sz="2600" b="1" dirty="0" smtClean="0">
                <a:solidFill>
                  <a:srgbClr val="53618E"/>
                </a:solidFill>
              </a:rPr>
              <a:t>     - 52% mainly serve rural</a:t>
            </a:r>
          </a:p>
          <a:p>
            <a:pPr>
              <a:buNone/>
            </a:pPr>
            <a:r>
              <a:rPr lang="en-GB" b="1" dirty="0" smtClean="0">
                <a:solidFill>
                  <a:srgbClr val="53618E"/>
                </a:solidFill>
              </a:rPr>
              <a:t>Volunteer-run Youth Clubs </a:t>
            </a:r>
          </a:p>
          <a:p>
            <a:pPr>
              <a:buNone/>
            </a:pPr>
            <a:r>
              <a:rPr lang="en-GB" sz="2600" b="1" dirty="0" smtClean="0">
                <a:solidFill>
                  <a:srgbClr val="53618E"/>
                </a:solidFill>
              </a:rPr>
              <a:t>     - 12% rural based</a:t>
            </a:r>
            <a:endParaRPr lang="en-GB" sz="2600" b="1" dirty="0">
              <a:solidFill>
                <a:srgbClr val="53618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deliver benefits: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Broader service offer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opening times</a:t>
            </a:r>
          </a:p>
          <a:p>
            <a:pPr>
              <a:buNone/>
            </a:pPr>
            <a:endParaRPr lang="en-GB" sz="1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there can be risks: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Volunteer capacity limits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 lacking volunteers with skills and time</a:t>
            </a:r>
          </a:p>
          <a:p>
            <a:pPr>
              <a:buFont typeface="Courier New" pitchFamily="49" charset="0"/>
              <a:buChar char="o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Sustainability, where grant-dependent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784</Words>
  <Application>Microsoft Office PowerPoint</Application>
  <PresentationFormat>On-screen Show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 Theme</vt:lpstr>
      <vt:lpstr>PowerPoint Presentation</vt:lpstr>
      <vt:lpstr>State of Rural Services 2018 What is it? Why produce it?</vt:lpstr>
      <vt:lpstr>PowerPoint Presentation</vt:lpstr>
      <vt:lpstr>Many services contracting in rural areas Most notably those delivered by local government which are discretionary</vt:lpstr>
      <vt:lpstr>Public funding for services Nearly always lower in rural than in urban areas</vt:lpstr>
      <vt:lpstr>Digital connectivity Rural coverage is improving, but it still lags behind</vt:lpstr>
      <vt:lpstr>Changing healthcare provision How rural proofed are the NHS Sustainability &amp; Transformation Plans?</vt:lpstr>
      <vt:lpstr>Public health outcomes Do services meet the needs of rural young people?</vt:lpstr>
      <vt:lpstr>Community-run rural services High expectations of communities and volunteers</vt:lpstr>
      <vt:lpstr>Widening the service offer, co-location and service hubs</vt:lpstr>
      <vt:lpstr>Rural services evidence base: Four key gaps have been identified</vt:lpstr>
      <vt:lpstr>Read the report or its summary at: https://ruralengland.org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Brian</dc:creator>
  <cp:lastModifiedBy>Bethan Aldridge</cp:lastModifiedBy>
  <cp:revision>154</cp:revision>
  <dcterms:created xsi:type="dcterms:W3CDTF">2017-01-06T10:08:09Z</dcterms:created>
  <dcterms:modified xsi:type="dcterms:W3CDTF">2019-02-04T15:53:24Z</dcterms:modified>
</cp:coreProperties>
</file>