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notesMasterIdLst>
    <p:notesMasterId r:id="rId18"/>
  </p:notesMasterIdLst>
  <p:sldIdLst>
    <p:sldId id="285" r:id="rId3"/>
    <p:sldId id="308" r:id="rId4"/>
    <p:sldId id="291" r:id="rId5"/>
    <p:sldId id="293" r:id="rId6"/>
    <p:sldId id="290" r:id="rId7"/>
    <p:sldId id="257" r:id="rId8"/>
    <p:sldId id="312" r:id="rId9"/>
    <p:sldId id="305" r:id="rId10"/>
    <p:sldId id="294" r:id="rId11"/>
    <p:sldId id="303" r:id="rId12"/>
    <p:sldId id="281" r:id="rId13"/>
    <p:sldId id="282" r:id="rId14"/>
    <p:sldId id="288" r:id="rId15"/>
    <p:sldId id="28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9180A-D7E0-43C7-84C5-0C98E0524F76}" type="datetimeFigureOut">
              <a:rPr lang="en-GB" smtClean="0"/>
              <a:t>04/02/2019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98F6A-2335-4E43-824B-BFE1B9D6E5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93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67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0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4BB2C6-72BD-43A3-BF01-573DFDB4D7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D9DDA3-C825-480E-A6F2-40699E56839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4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png"/><Relationship Id="rId10" Type="http://schemas.openxmlformats.org/officeDocument/2006/relationships/image" Target="../media/image10.jpeg"/><Relationship Id="rId19" Type="http://schemas.openxmlformats.org/officeDocument/2006/relationships/image" Target="../media/image19.jp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902866"/>
              </p:ext>
            </p:extLst>
          </p:nvPr>
        </p:nvGraphicFramePr>
        <p:xfrm>
          <a:off x="677863" y="679098"/>
          <a:ext cx="10167937" cy="540420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617885"/>
                <a:gridCol w="1466954"/>
                <a:gridCol w="1562865"/>
                <a:gridCol w="1562865"/>
                <a:gridCol w="1466954"/>
                <a:gridCol w="1490414"/>
              </a:tblGrid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Payment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Payment date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 2019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July 2019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 2020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 2020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per activity 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Tackling loneliness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£1,500.00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£18,500.00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£39,000.00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£41,000.00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£100,000.00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Transport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£3,250.00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£11,750.00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£17,250.00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£17,750.00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£50,000.00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Support for young people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£6,000.00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£14,000.00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£41,000.00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£41,000.00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£102,000.00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Communications and engagement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£17,000.00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£8,000.00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£13,000.00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£12,000.00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£50,000.00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Community facilities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£23,500.00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£26,500.00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£80,500.00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£169,500.00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£300,000.00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Community grants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£15,200.00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£4,800.00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£12,800.00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£12,200.00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£45,000.00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Core costs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£17,240.00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£17,760.00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£18,240.00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£17,760.00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£71,000.00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Emerging projects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£8,500.00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£6,000.00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£8,000.00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£22,500.00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84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Contribution to support grant administration and partnership running costs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£4,184.50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£5,490.50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£11,389.50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£15,960.50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£37,025.00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56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 inclusive of VAT you cannot recover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£87,874.50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£115,300.50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£239,179.50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£335,170.50</a:t>
                      </a: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£777,525.00</a:t>
                      </a:r>
                      <a:endParaRPr lang="en-GB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2" marR="6300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77862" y="2773363"/>
            <a:ext cx="1442100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7273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1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84300"/>
          </a:xfrm>
        </p:spPr>
        <p:txBody>
          <a:bodyPr>
            <a:normAutofit fontScale="90000"/>
          </a:bodyPr>
          <a:lstStyle/>
          <a:p>
            <a:r>
              <a:rPr lang="en-GB" sz="9600" dirty="0" smtClean="0"/>
              <a:t>Power</a:t>
            </a:r>
            <a:endParaRPr lang="en-GB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1905000"/>
            <a:ext cx="8596668" cy="1778000"/>
          </a:xfrm>
        </p:spPr>
        <p:txBody>
          <a:bodyPr>
            <a:normAutofit/>
          </a:bodyPr>
          <a:lstStyle/>
          <a:p>
            <a:r>
              <a:rPr lang="en-GB" sz="4800" dirty="0" smtClean="0"/>
              <a:t>The ability to get things done</a:t>
            </a:r>
          </a:p>
          <a:p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7652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power is defined is changing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i="1" dirty="0" smtClean="0"/>
              <a:t>Old power</a:t>
            </a:r>
          </a:p>
          <a:p>
            <a:r>
              <a:rPr lang="en-GB" dirty="0" smtClean="0"/>
              <a:t>Held by a few</a:t>
            </a:r>
          </a:p>
          <a:p>
            <a:r>
              <a:rPr lang="en-GB" dirty="0" smtClean="0"/>
              <a:t>Leader driven</a:t>
            </a:r>
          </a:p>
          <a:p>
            <a:r>
              <a:rPr lang="en-GB" dirty="0" smtClean="0"/>
              <a:t>Secretive</a:t>
            </a:r>
          </a:p>
          <a:p>
            <a:r>
              <a:rPr lang="en-GB" dirty="0" smtClean="0"/>
              <a:t>Enabled by what people know, control that others don’t</a:t>
            </a:r>
          </a:p>
          <a:p>
            <a:r>
              <a:rPr lang="en-GB" dirty="0" smtClean="0"/>
              <a:t>Taps into consumption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i="1" dirty="0">
                <a:solidFill>
                  <a:prstClr val="black"/>
                </a:solidFill>
              </a:rPr>
              <a:t>New power</a:t>
            </a:r>
            <a:r>
              <a:rPr lang="en-GB" dirty="0">
                <a:solidFill>
                  <a:prstClr val="black"/>
                </a:solidFill>
              </a:rPr>
              <a:t> </a:t>
            </a:r>
            <a:endParaRPr lang="en-GB" dirty="0" smtClean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Made </a:t>
            </a:r>
            <a:r>
              <a:rPr lang="en-GB" dirty="0">
                <a:solidFill>
                  <a:prstClr val="black"/>
                </a:solidFill>
              </a:rPr>
              <a:t>by </a:t>
            </a:r>
            <a:r>
              <a:rPr lang="en-GB" dirty="0" smtClean="0">
                <a:solidFill>
                  <a:prstClr val="black"/>
                </a:solidFill>
              </a:rPr>
              <a:t>many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Open and participatory</a:t>
            </a:r>
          </a:p>
          <a:p>
            <a:r>
              <a:rPr lang="en-GB" dirty="0">
                <a:solidFill>
                  <a:prstClr val="black"/>
                </a:solidFill>
              </a:rPr>
              <a:t>P</a:t>
            </a:r>
            <a:r>
              <a:rPr lang="en-GB" dirty="0" smtClean="0">
                <a:solidFill>
                  <a:prstClr val="black"/>
                </a:solidFill>
              </a:rPr>
              <a:t>eer-driven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Transparent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Don’t hoard it channel it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Goes beyond consumption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01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02300" cy="952500"/>
          </a:xfrm>
        </p:spPr>
        <p:txBody>
          <a:bodyPr>
            <a:noAutofit/>
          </a:bodyPr>
          <a:lstStyle/>
          <a:p>
            <a:r>
              <a:rPr lang="en-GB" sz="6000" b="1" dirty="0" smtClean="0">
                <a:solidFill>
                  <a:schemeClr val="accent2">
                    <a:lumMod val="75000"/>
                  </a:schemeClr>
                </a:solidFill>
              </a:rPr>
              <a:t>THE PACT</a:t>
            </a:r>
            <a:endParaRPr lang="en-GB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0"/>
            <a:ext cx="64897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041401"/>
            <a:ext cx="5803900" cy="5816600"/>
          </a:xfrm>
        </p:spPr>
        <p:txBody>
          <a:bodyPr>
            <a:normAutofit fontScale="92500" lnSpcReduction="20000"/>
          </a:bodyPr>
          <a:lstStyle/>
          <a:p>
            <a:r>
              <a:rPr lang="en-GB" sz="3800" b="1" dirty="0" smtClean="0">
                <a:solidFill>
                  <a:schemeClr val="accent2">
                    <a:lumMod val="75000"/>
                  </a:schemeClr>
                </a:solidFill>
              </a:rPr>
              <a:t>POWER – A SHIFT TO THE COMMUNITY</a:t>
            </a:r>
          </a:p>
          <a:p>
            <a:endParaRPr lang="en-GB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3800" b="1" dirty="0" smtClean="0">
                <a:solidFill>
                  <a:schemeClr val="accent2">
                    <a:lumMod val="75000"/>
                  </a:schemeClr>
                </a:solidFill>
              </a:rPr>
              <a:t>ACCOUNTABILITY – TO THE COMMUNITY</a:t>
            </a:r>
          </a:p>
          <a:p>
            <a:endParaRPr lang="en-GB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3800" b="1" dirty="0" smtClean="0">
                <a:solidFill>
                  <a:schemeClr val="accent2">
                    <a:lumMod val="75000"/>
                  </a:schemeClr>
                </a:solidFill>
              </a:rPr>
              <a:t>CONNECTION – DEEPER AND CLOSER </a:t>
            </a:r>
          </a:p>
          <a:p>
            <a:endParaRPr lang="en-GB" sz="33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3800" b="1" dirty="0" smtClean="0">
                <a:solidFill>
                  <a:schemeClr val="accent2">
                    <a:lumMod val="75000"/>
                  </a:schemeClr>
                </a:solidFill>
              </a:rPr>
              <a:t>TRUST – THE MOST IMPORTANT COMMUNITY ASSET</a:t>
            </a:r>
          </a:p>
          <a:p>
            <a:endParaRPr lang="en-GB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00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300" y="401935"/>
            <a:ext cx="8458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GB" sz="4000" dirty="0">
              <a:solidFill>
                <a:prstClr val="black"/>
              </a:solidFill>
            </a:endParaRPr>
          </a:p>
          <a:p>
            <a:pPr lvl="0"/>
            <a:endParaRPr lang="en-GB" sz="4000" dirty="0" smtClean="0">
              <a:solidFill>
                <a:prstClr val="black"/>
              </a:solidFill>
            </a:endParaRPr>
          </a:p>
          <a:p>
            <a:pPr lvl="0"/>
            <a:r>
              <a:rPr lang="en-GB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‘In </a:t>
            </a:r>
            <a:r>
              <a:rPr lang="en-GB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SHAL Housing I can see that you have a high quality Locally Trusted Organisation which is committed to helping you to be as effective as possible</a:t>
            </a:r>
            <a:r>
              <a:rPr lang="en-GB" sz="4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.’</a:t>
            </a:r>
          </a:p>
          <a:p>
            <a:pPr lvl="0"/>
            <a:endParaRPr lang="en-GB" sz="4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GB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Mohamed Mohamud </a:t>
            </a:r>
            <a:r>
              <a:rPr lang="en-GB" sz="4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@localtrust.org.uk</a:t>
            </a:r>
            <a:endParaRPr lang="en-GB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2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600" y="751344"/>
            <a:ext cx="8407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smtClean="0"/>
              <a:t>Today</a:t>
            </a:r>
            <a:r>
              <a:rPr lang="en-GB" sz="4800" dirty="0"/>
              <a:t>, the wisest </a:t>
            </a:r>
            <a:r>
              <a:rPr lang="en-GB" sz="4800" dirty="0" smtClean="0"/>
              <a:t>organisations </a:t>
            </a:r>
            <a:r>
              <a:rPr lang="en-GB" sz="4800" dirty="0"/>
              <a:t>will be those engaging in the most painfully honest conversations, inside and outside, about their impact.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8" y="100353"/>
            <a:ext cx="168967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47" y="228548"/>
            <a:ext cx="171657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25" y="186610"/>
            <a:ext cx="167875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002" y="171002"/>
            <a:ext cx="162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76" y="69826"/>
            <a:ext cx="166609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0" y="2396083"/>
            <a:ext cx="174566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54" y="1072950"/>
            <a:ext cx="167384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37" y="2509012"/>
            <a:ext cx="185719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62" y="2398508"/>
            <a:ext cx="144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65" y="2307342"/>
            <a:ext cx="1865142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07" y="1903163"/>
            <a:ext cx="166023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1" y="4471971"/>
            <a:ext cx="155020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83" y="4496602"/>
            <a:ext cx="171015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7" y="4467342"/>
            <a:ext cx="161083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40" y="4610406"/>
            <a:ext cx="167124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672" y="4523249"/>
            <a:ext cx="152977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9017000" y="5288340"/>
            <a:ext cx="317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endParaRPr lang="en-US" sz="4800" dirty="0">
              <a:solidFill>
                <a:prstClr val="black"/>
              </a:solidFill>
              <a:latin typeface="Segoe Print" panose="020006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0" y="5419152"/>
            <a:ext cx="3187720" cy="14003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79" y="4471971"/>
            <a:ext cx="2476500" cy="914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00" y="81971"/>
            <a:ext cx="1504071" cy="15621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23" y="3057270"/>
            <a:ext cx="2140314" cy="15043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000" y="1693720"/>
            <a:ext cx="1527767" cy="21181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56" y="2015488"/>
            <a:ext cx="2139904" cy="10282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14358" y="35525"/>
            <a:ext cx="257273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200" cy="6858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244" y="1065594"/>
            <a:ext cx="10516511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0"/>
            <a:ext cx="835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16" y="0"/>
            <a:ext cx="6813084" cy="4459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378915" cy="4459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59314"/>
            <a:ext cx="2768600" cy="2398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914" y="3535392"/>
            <a:ext cx="3999323" cy="332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237" y="4459313"/>
            <a:ext cx="2020991" cy="2398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228" y="4459313"/>
            <a:ext cx="3459771" cy="23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106" y="920278"/>
            <a:ext cx="8449788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597" y="2786979"/>
            <a:ext cx="3263900" cy="2480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598" y="43987"/>
            <a:ext cx="3263899" cy="2764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3784599" cy="2480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599" y="5245100"/>
            <a:ext cx="3263900" cy="1612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80115"/>
            <a:ext cx="3784599" cy="4377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6900" y="5435600"/>
            <a:ext cx="1435100" cy="1422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4164" y="5827687"/>
            <a:ext cx="2572735" cy="10303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4598" y="5245100"/>
            <a:ext cx="3263901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1111</TotalTime>
  <Words>285</Words>
  <Application>Microsoft Office PowerPoint</Application>
  <PresentationFormat>Widescreen</PresentationFormat>
  <Paragraphs>103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Segoe Print</vt:lpstr>
      <vt:lpstr>Times New Roman</vt:lpstr>
      <vt:lpstr>Trebuchet MS</vt:lpstr>
      <vt:lpstr>Wingdings 3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</vt:lpstr>
      <vt:lpstr>How power is defined is changing</vt:lpstr>
      <vt:lpstr>THE PACT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Gascoigne</dc:creator>
  <cp:lastModifiedBy>Bethan Aldridge</cp:lastModifiedBy>
  <cp:revision>52</cp:revision>
  <dcterms:created xsi:type="dcterms:W3CDTF">2018-03-05T14:53:21Z</dcterms:created>
  <dcterms:modified xsi:type="dcterms:W3CDTF">2019-02-04T16:13:34Z</dcterms:modified>
</cp:coreProperties>
</file>