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71" r:id="rId2"/>
    <p:sldMasterId id="2147483672" r:id="rId3"/>
  </p:sldMasterIdLst>
  <p:notesMasterIdLst>
    <p:notesMasterId r:id="rId18"/>
  </p:notesMasterIdLst>
  <p:sldIdLst>
    <p:sldId id="256" r:id="rId4"/>
    <p:sldId id="257" r:id="rId5"/>
    <p:sldId id="259" r:id="rId6"/>
    <p:sldId id="267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9" r:id="rId16"/>
    <p:sldId id="268" r:id="rId1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66CCFF"/>
    <a:srgbClr val="FFFF00"/>
    <a:srgbClr val="33CC33"/>
    <a:srgbClr val="CCECFF"/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60" autoAdjust="0"/>
  </p:normalViewPr>
  <p:slideViewPr>
    <p:cSldViewPr>
      <p:cViewPr varScale="1">
        <p:scale>
          <a:sx n="70" d="100"/>
          <a:sy n="70" d="100"/>
        </p:scale>
        <p:origin x="13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01B17-5BE1-4C84-96B8-EF4E66F43854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512CE-6C72-4B4A-A898-A4FEA6E89A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60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512CE-6C72-4B4A-A898-A4FEA6E89A1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274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astoe_dot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88913"/>
            <a:ext cx="10080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ASTOE_GROUP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165850"/>
            <a:ext cx="12239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341438"/>
            <a:ext cx="7253288" cy="1079500"/>
          </a:xfrm>
          <a:ln w="57150"/>
        </p:spPr>
        <p:txBody>
          <a:bodyPr/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3212976"/>
            <a:ext cx="6400800" cy="1752600"/>
          </a:xfrm>
          <a:noFill/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64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90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7772400" cy="86409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30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44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452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4027488" cy="4075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844675"/>
            <a:ext cx="4029075" cy="4075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00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6895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84784"/>
            <a:ext cx="4041775" cy="69009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90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163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86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008313" cy="95842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76672"/>
            <a:ext cx="5111750" cy="56494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54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884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vmlDrawing" Target="../drawings/vmlDrawing1.vml"/><Relationship Id="rId1" Type="http://schemas.openxmlformats.org/officeDocument/2006/relationships/theme" Target="../theme/theme3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49275"/>
            <a:ext cx="8208963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84313"/>
            <a:ext cx="8208963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</p:txBody>
      </p:sp>
      <p:pic>
        <p:nvPicPr>
          <p:cNvPr id="2052" name="Picture 6" descr="hastoe_dots.jp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88913"/>
            <a:ext cx="10080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ASTOE_GROUP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237288"/>
            <a:ext cx="12239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Char char="•"/>
        <a:defRPr sz="28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SzPct val="80000"/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Char char="•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4675"/>
            <a:ext cx="8208963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3075" name="Picture 6" descr="School_Close_ppauk01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636838"/>
            <a:ext cx="3384550" cy="2270125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9" name="Text Box 7"/>
          <p:cNvSpPr txBox="1">
            <a:spLocks noChangeArrowheads="1"/>
          </p:cNvSpPr>
          <p:nvPr userDrawn="1"/>
        </p:nvSpPr>
        <p:spPr bwMode="auto">
          <a:xfrm>
            <a:off x="2700338" y="5157788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>
                <a:solidFill>
                  <a:srgbClr val="000099"/>
                </a:solidFill>
                <a:latin typeface="+mj-lt"/>
              </a:rPr>
              <a:t>New home in School Close</a:t>
            </a:r>
          </a:p>
        </p:txBody>
      </p:sp>
      <p:pic>
        <p:nvPicPr>
          <p:cNvPr id="3077" name="Picture 7" descr="hastoe_dots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88913"/>
            <a:ext cx="10080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ASTOE_GROUP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237288"/>
            <a:ext cx="12239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SzPct val="8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76250"/>
            <a:ext cx="82089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4675"/>
            <a:ext cx="8208963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 userDrawn="1"/>
        </p:nvGraphicFramePr>
        <p:xfrm>
          <a:off x="1662113" y="2074863"/>
          <a:ext cx="5829300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Chart" r:id="rId3" imgW="5829300" imgH="3343275" progId="MSGraph.Chart.8">
                  <p:embed followColorScheme="full"/>
                </p:oleObj>
              </mc:Choice>
              <mc:Fallback>
                <p:oleObj name="Chart" r:id="rId3" imgW="5829300" imgH="3343275" progId="MSGraph.Chart.8">
                  <p:embed followColorScheme="full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3" y="2074863"/>
                        <a:ext cx="5829300" cy="334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7" descr="hastoe_dots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88913"/>
            <a:ext cx="10080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6" descr="HASTOE_GROUP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237288"/>
            <a:ext cx="12239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SzPct val="8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ln w="9525"/>
        </p:spPr>
        <p:txBody>
          <a:bodyPr/>
          <a:lstStyle/>
          <a:p>
            <a:pPr eaLnBrk="1" hangingPunct="1"/>
            <a:r>
              <a:rPr lang="en-GB" altLang="en-US" dirty="0" smtClean="0"/>
              <a:t>     Rural Vulnerability Day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213100"/>
            <a:ext cx="6400800" cy="1752600"/>
          </a:xfrm>
        </p:spPr>
        <p:txBody>
          <a:bodyPr/>
          <a:lstStyle/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Southwold Community Hospital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1" y="1484313"/>
            <a:ext cx="5112370" cy="4608983"/>
          </a:xfrm>
        </p:spPr>
        <p:txBody>
          <a:bodyPr/>
          <a:lstStyle/>
          <a:p>
            <a:r>
              <a:rPr lang="en-GB" sz="2800" dirty="0" smtClean="0">
                <a:latin typeface="Calibri Light" panose="020F0302020204030204" pitchFamily="34" charset="0"/>
              </a:rPr>
              <a:t>SouthGen sells freehold to Hastoe</a:t>
            </a:r>
          </a:p>
          <a:p>
            <a:r>
              <a:rPr lang="en-GB" sz="2800" dirty="0" smtClean="0">
                <a:latin typeface="Calibri Light" panose="020F0302020204030204" pitchFamily="34" charset="0"/>
              </a:rPr>
              <a:t>999 Year Lease for Community use element</a:t>
            </a:r>
          </a:p>
          <a:p>
            <a:r>
              <a:rPr lang="en-GB" sz="2800" dirty="0" smtClean="0">
                <a:latin typeface="Calibri Light" panose="020F0302020204030204" pitchFamily="34" charset="0"/>
              </a:rPr>
              <a:t>Total scheme cost of £3.2m</a:t>
            </a:r>
          </a:p>
          <a:p>
            <a:r>
              <a:rPr lang="en-GB" sz="2800" dirty="0" smtClean="0">
                <a:latin typeface="Calibri Light" panose="020F0302020204030204" pitchFamily="34" charset="0"/>
              </a:rPr>
              <a:t>£300k through Community Housing Fund</a:t>
            </a:r>
          </a:p>
          <a:p>
            <a:r>
              <a:rPr lang="en-GB" sz="2800" dirty="0" smtClean="0">
                <a:latin typeface="Calibri Light" panose="020F0302020204030204" pitchFamily="34" charset="0"/>
              </a:rPr>
              <a:t>Tenure Mix – 4 Affordable Rent, 5 SO – with grant. </a:t>
            </a:r>
          </a:p>
          <a:p>
            <a:endParaRPr lang="en-GB" dirty="0">
              <a:latin typeface="Calibri Light" panose="020F0302020204030204" pitchFamily="34" charset="0"/>
            </a:endParaRPr>
          </a:p>
        </p:txBody>
      </p:sp>
      <p:pic>
        <p:nvPicPr>
          <p:cNvPr id="3074" name="Picture 2" descr="https://southgen.co.uk/wp-content/uploads/2018/09/IMG_1105-768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677" y="1484313"/>
            <a:ext cx="3132700" cy="417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365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Community Hub</a:t>
            </a:r>
            <a:endParaRPr lang="en-GB" dirty="0"/>
          </a:p>
        </p:txBody>
      </p:sp>
      <p:pic>
        <p:nvPicPr>
          <p:cNvPr id="5122" name="Picture 2" descr="https://southgen.co.uk/wp-content/uploads/2018/09/1713_Southgen-Visual-942x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16570"/>
            <a:ext cx="7291191" cy="407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906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Community Assets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1" y="1700809"/>
            <a:ext cx="4752330" cy="3816424"/>
          </a:xfrm>
        </p:spPr>
        <p:txBody>
          <a:bodyPr/>
          <a:lstStyle/>
          <a:p>
            <a:r>
              <a:rPr lang="en-GB" sz="2800" dirty="0" smtClean="0">
                <a:latin typeface="Calibri Light" panose="020F0302020204030204" pitchFamily="34" charset="0"/>
              </a:rPr>
              <a:t>Library + 3 community businesses</a:t>
            </a:r>
          </a:p>
          <a:p>
            <a:pPr lvl="1"/>
            <a:r>
              <a:rPr lang="en-GB" dirty="0" smtClean="0">
                <a:latin typeface="Calibri Light" panose="020F0302020204030204" pitchFamily="34" charset="0"/>
              </a:rPr>
              <a:t>Farm to Fork Café</a:t>
            </a:r>
          </a:p>
          <a:p>
            <a:pPr lvl="1"/>
            <a:r>
              <a:rPr lang="en-GB" dirty="0" smtClean="0">
                <a:latin typeface="Calibri Light" panose="020F0302020204030204" pitchFamily="34" charset="0"/>
              </a:rPr>
              <a:t>Nursery</a:t>
            </a:r>
          </a:p>
          <a:p>
            <a:pPr lvl="1"/>
            <a:r>
              <a:rPr lang="en-GB" dirty="0" smtClean="0">
                <a:latin typeface="Calibri Light" panose="020F0302020204030204" pitchFamily="34" charset="0"/>
              </a:rPr>
              <a:t>Co-Working Space</a:t>
            </a:r>
            <a:endParaRPr lang="en-GB" sz="2800" dirty="0" smtClean="0">
              <a:latin typeface="Calibri Light" panose="020F0302020204030204" pitchFamily="34" charset="0"/>
            </a:endParaRPr>
          </a:p>
          <a:p>
            <a:r>
              <a:rPr lang="en-GB" sz="2800" dirty="0" smtClean="0">
                <a:latin typeface="Calibri Light" panose="020F0302020204030204" pitchFamily="34" charset="0"/>
              </a:rPr>
              <a:t>59</a:t>
            </a:r>
            <a:r>
              <a:rPr lang="en-GB" sz="2800" dirty="0">
                <a:latin typeface="Calibri Light" panose="020F0302020204030204" pitchFamily="34" charset="0"/>
              </a:rPr>
              <a:t>% </a:t>
            </a:r>
            <a:r>
              <a:rPr lang="en-GB" sz="2800" dirty="0" smtClean="0">
                <a:latin typeface="Calibri Light" panose="020F0302020204030204" pitchFamily="34" charset="0"/>
              </a:rPr>
              <a:t>construction </a:t>
            </a:r>
            <a:r>
              <a:rPr lang="en-GB" sz="2800" dirty="0">
                <a:latin typeface="Calibri Light" panose="020F0302020204030204" pitchFamily="34" charset="0"/>
              </a:rPr>
              <a:t>costs through Community Business Fund and </a:t>
            </a:r>
            <a:r>
              <a:rPr lang="en-GB" sz="2800" dirty="0" smtClean="0">
                <a:latin typeface="Calibri Light" panose="020F0302020204030204" pitchFamily="34" charset="0"/>
              </a:rPr>
              <a:t>LEP</a:t>
            </a:r>
            <a:r>
              <a:rPr lang="en-GB" sz="2800" dirty="0">
                <a:latin typeface="Calibri Light" panose="020F0302020204030204" pitchFamily="34" charset="0"/>
              </a:rPr>
              <a:t>.  </a:t>
            </a:r>
            <a:r>
              <a:rPr lang="en-GB" sz="2800" dirty="0" smtClean="0">
                <a:latin typeface="Calibri Light" panose="020F0302020204030204" pitchFamily="34" charset="0"/>
              </a:rPr>
              <a:t>Rest through Community Share Offer</a:t>
            </a:r>
            <a:endParaRPr lang="en-GB" sz="2800" dirty="0">
              <a:latin typeface="Calibri Light" panose="020F0302020204030204" pitchFamily="34" charset="0"/>
            </a:endParaRPr>
          </a:p>
          <a:p>
            <a:endParaRPr lang="en-GB" sz="2800" dirty="0" smtClean="0">
              <a:latin typeface="Calibri Light" panose="020F0302020204030204" pitchFamily="34" charset="0"/>
            </a:endParaRPr>
          </a:p>
          <a:p>
            <a:endParaRPr lang="en-GB" sz="2800" dirty="0">
              <a:latin typeface="Calibri Light" panose="020F0302020204030204" pitchFamily="34" charset="0"/>
            </a:endParaRPr>
          </a:p>
        </p:txBody>
      </p:sp>
      <p:pic>
        <p:nvPicPr>
          <p:cNvPr id="4" name="Pictur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3254686" cy="242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065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alibri Light" panose="020F0302020204030204" pitchFamily="34" charset="0"/>
              </a:rPr>
              <a:t>Community Strength</a:t>
            </a:r>
          </a:p>
          <a:p>
            <a:endParaRPr lang="en-GB" dirty="0">
              <a:latin typeface="Calibri Light" panose="020F0302020204030204" pitchFamily="34" charset="0"/>
            </a:endParaRPr>
          </a:p>
          <a:p>
            <a:r>
              <a:rPr lang="en-GB" dirty="0" smtClean="0">
                <a:latin typeface="Calibri Light" panose="020F0302020204030204" pitchFamily="34" charset="0"/>
              </a:rPr>
              <a:t>Community Housing Fund</a:t>
            </a:r>
          </a:p>
          <a:p>
            <a:endParaRPr lang="en-GB" dirty="0">
              <a:latin typeface="Calibri Light" panose="020F0302020204030204" pitchFamily="34" charset="0"/>
            </a:endParaRPr>
          </a:p>
          <a:p>
            <a:r>
              <a:rPr lang="en-GB" dirty="0" smtClean="0">
                <a:latin typeface="Calibri Light" panose="020F0302020204030204" pitchFamily="34" charset="0"/>
              </a:rPr>
              <a:t>Assets of Community Value</a:t>
            </a:r>
            <a:endParaRPr lang="en-GB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078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brighter future?</a:t>
            </a:r>
            <a:endParaRPr lang="en-GB" dirty="0"/>
          </a:p>
        </p:txBody>
      </p:sp>
      <p:pic>
        <p:nvPicPr>
          <p:cNvPr id="4098" name="Picture 2" descr="Image result for southwold hosp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03593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outhwold hospit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3334560" cy="253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682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539750" y="6308725"/>
            <a:ext cx="6048375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49" y="1137444"/>
            <a:ext cx="8208963" cy="693738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Southwold Community Hospital Project	</a:t>
            </a:r>
          </a:p>
        </p:txBody>
      </p:sp>
      <p:pic>
        <p:nvPicPr>
          <p:cNvPr id="6150" name="Picture 6" descr="https://pbs.twimg.com/media/DweCxP6WoAA7oSo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49" y="1916832"/>
            <a:ext cx="7104361" cy="381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096" y="1268760"/>
            <a:ext cx="3384376" cy="5205119"/>
          </a:xfrm>
        </p:spPr>
        <p:txBody>
          <a:bodyPr/>
          <a:lstStyle/>
          <a:p>
            <a:r>
              <a:rPr lang="en-GB" dirty="0" smtClean="0">
                <a:latin typeface="Calibri Light" panose="020F0302020204030204" pitchFamily="34" charset="0"/>
              </a:rPr>
              <a:t>Pop 1,100 </a:t>
            </a:r>
          </a:p>
          <a:p>
            <a:r>
              <a:rPr lang="en-GB" dirty="0" smtClean="0">
                <a:latin typeface="Calibri Light" panose="020F0302020204030204" pitchFamily="34" charset="0"/>
              </a:rPr>
              <a:t>Suffolk Coast and Heaths AONB</a:t>
            </a:r>
          </a:p>
          <a:p>
            <a:r>
              <a:rPr lang="en-GB" dirty="0" smtClean="0">
                <a:latin typeface="Calibri Light" panose="020F0302020204030204" pitchFamily="34" charset="0"/>
              </a:rPr>
              <a:t>60% second homes</a:t>
            </a:r>
          </a:p>
          <a:p>
            <a:r>
              <a:rPr lang="en-GB" dirty="0" smtClean="0">
                <a:latin typeface="Calibri Light" panose="020F0302020204030204" pitchFamily="34" charset="0"/>
              </a:rPr>
              <a:t>One of oldest pop in UK. </a:t>
            </a:r>
            <a:endParaRPr lang="en-GB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4614571" cy="479075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554990"/>
            <a:ext cx="8208963" cy="693738"/>
          </a:xfrm>
        </p:spPr>
        <p:txBody>
          <a:bodyPr/>
          <a:lstStyle/>
          <a:p>
            <a:r>
              <a:rPr lang="en-GB" dirty="0" smtClean="0"/>
              <a:t>Southwold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9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Heritage</a:t>
            </a:r>
            <a:endParaRPr lang="en-GB" dirty="0"/>
          </a:p>
        </p:txBody>
      </p:sp>
      <p:pic>
        <p:nvPicPr>
          <p:cNvPr id="2050" name="Picture 2" descr="http://sosa.help/wp-content/uploads/2018/02/corp-cottages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6793"/>
            <a:ext cx="596686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32240" y="1412776"/>
            <a:ext cx="20164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libri Light" panose="020F0302020204030204" pitchFamily="34" charset="0"/>
              </a:rPr>
              <a:t>Used to have 170 social homes.</a:t>
            </a:r>
          </a:p>
          <a:p>
            <a:endParaRPr lang="en-GB" sz="3200" dirty="0">
              <a:latin typeface="Calibri Light" panose="020F0302020204030204" pitchFamily="34" charset="0"/>
            </a:endParaRPr>
          </a:p>
          <a:p>
            <a:r>
              <a:rPr lang="en-GB" sz="3200" dirty="0" smtClean="0">
                <a:latin typeface="Calibri Light" panose="020F0302020204030204" pitchFamily="34" charset="0"/>
              </a:rPr>
              <a:t>Now only has 88</a:t>
            </a:r>
            <a:endParaRPr lang="en-GB" sz="32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92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Heritage</a:t>
            </a:r>
            <a:endParaRPr lang="en-GB" dirty="0"/>
          </a:p>
        </p:txBody>
      </p:sp>
      <p:pic>
        <p:nvPicPr>
          <p:cNvPr id="2050" name="Picture 2" descr="Hospital Front Elevation 193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464496" cy="252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outhgen.co.uk/wp-content/uploads/2018/01/slide-4-942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24232"/>
            <a:ext cx="4372790" cy="29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04048" y="194123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>
              <a:spcBef>
                <a:spcPct val="20000"/>
              </a:spcBef>
              <a:buClr>
                <a:srgbClr val="3333CC"/>
              </a:buClr>
            </a:pPr>
            <a:r>
              <a:rPr lang="en-GB" sz="3200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Hospital opened 1903.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750" y="4365104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Local community at its heart.</a:t>
            </a:r>
            <a:endParaRPr lang="en-GB" sz="32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657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alibri Light" panose="020F0302020204030204" pitchFamily="34" charset="0"/>
              </a:rPr>
              <a:t>Nov 2015</a:t>
            </a:r>
            <a:r>
              <a:rPr lang="en-GB" dirty="0">
                <a:latin typeface="Calibri Light" panose="020F0302020204030204" pitchFamily="34" charset="0"/>
              </a:rPr>
              <a:t>:</a:t>
            </a:r>
            <a:r>
              <a:rPr lang="en-GB" dirty="0" smtClean="0">
                <a:latin typeface="Calibri Light" panose="020F0302020204030204" pitchFamily="34" charset="0"/>
              </a:rPr>
              <a:t> Southwold Community Hospital closed. </a:t>
            </a:r>
          </a:p>
          <a:p>
            <a:r>
              <a:rPr lang="en-GB" dirty="0" smtClean="0">
                <a:latin typeface="Calibri Light" panose="020F0302020204030204" pitchFamily="34" charset="0"/>
              </a:rPr>
              <a:t>Expected sale was for market housing (95% second homes)</a:t>
            </a:r>
          </a:p>
          <a:p>
            <a:r>
              <a:rPr lang="en-GB" dirty="0" smtClean="0">
                <a:latin typeface="Calibri Light" panose="020F0302020204030204" pitchFamily="34" charset="0"/>
              </a:rPr>
              <a:t>Asset registered as an Asset of Community Value (won against NHS appeal).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099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3707904" y="1401898"/>
            <a:ext cx="3469340" cy="1951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25155" y="2820535"/>
            <a:ext cx="3802031" cy="21386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77072"/>
            <a:ext cx="3690041" cy="2075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Southwold Hospital Today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95536" y="1436779"/>
            <a:ext cx="3526904" cy="2351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739" y="3512287"/>
            <a:ext cx="3200355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5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948" y="1628800"/>
            <a:ext cx="8208963" cy="4435475"/>
          </a:xfrm>
        </p:spPr>
        <p:txBody>
          <a:bodyPr/>
          <a:lstStyle/>
          <a:p>
            <a:r>
              <a:rPr lang="en-GB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Benefit Society </a:t>
            </a:r>
            <a:r>
              <a:rPr lang="en-GB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known </a:t>
            </a:r>
            <a:r>
              <a:rPr lang="en-GB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SouthGen</a:t>
            </a:r>
            <a:r>
              <a:rPr lang="en-GB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formed 2016. </a:t>
            </a:r>
          </a:p>
          <a:p>
            <a:r>
              <a:rPr lang="en-GB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Partnered with Hastoe to buy site as ACV.</a:t>
            </a:r>
          </a:p>
          <a:p>
            <a:r>
              <a:rPr lang="en-GB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Purchased in March 2018 </a:t>
            </a:r>
            <a:r>
              <a:rPr lang="en-GB" dirty="0">
                <a:latin typeface="Calibri Light" panose="020F0302020204030204" pitchFamily="34" charset="0"/>
                <a:cs typeface="Times New Roman" panose="02020603050405020304" pitchFamily="18" charset="0"/>
              </a:rPr>
              <a:t>for £935,000</a:t>
            </a:r>
            <a:r>
              <a:rPr lang="en-GB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First community hospital bought back for community use. </a:t>
            </a:r>
            <a:endParaRPr lang="en-GB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712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Site Acquired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93" y="3708801"/>
            <a:ext cx="4224468" cy="23762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63138"/>
            <a:ext cx="3057804" cy="5436096"/>
          </a:xfrm>
          <a:prstGeom prst="rect">
            <a:avLst/>
          </a:prstGeom>
        </p:spPr>
      </p:pic>
      <p:pic>
        <p:nvPicPr>
          <p:cNvPr id="3074" name="Picture 2" descr="Members of Save Our Southwold/SouthGen celebrate in February after the exchange of contracts. Picture: Nick Butc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673" y="1295044"/>
            <a:ext cx="3240509" cy="235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594347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ends">
  <a:themeElements>
    <a:clrScheme name="1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Arial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ends">
  <a:themeElements>
    <a:clrScheme name="2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Blends">
      <a:majorFont>
        <a:latin typeface="Arial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483</TotalTime>
  <Words>220</Words>
  <Application>Microsoft Office PowerPoint</Application>
  <PresentationFormat>On-screen Show (4:3)</PresentationFormat>
  <Paragraphs>48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Tahoma</vt:lpstr>
      <vt:lpstr>Times New Roman</vt:lpstr>
      <vt:lpstr>Wingdings</vt:lpstr>
      <vt:lpstr>Blends</vt:lpstr>
      <vt:lpstr>1_Blends</vt:lpstr>
      <vt:lpstr>2_Blends</vt:lpstr>
      <vt:lpstr>Chart</vt:lpstr>
      <vt:lpstr>     Rural Vulnerability Day </vt:lpstr>
      <vt:lpstr>Southwold Community Hospital Project </vt:lpstr>
      <vt:lpstr>Southwold</vt:lpstr>
      <vt:lpstr>Heritage</vt:lpstr>
      <vt:lpstr>The Heritage</vt:lpstr>
      <vt:lpstr>The Context</vt:lpstr>
      <vt:lpstr>Southwold Hospital Today</vt:lpstr>
      <vt:lpstr>The Solution</vt:lpstr>
      <vt:lpstr>Site Acquired</vt:lpstr>
      <vt:lpstr>Finances</vt:lpstr>
      <vt:lpstr>Community Hub</vt:lpstr>
      <vt:lpstr>Community Assets</vt:lpstr>
      <vt:lpstr>Lessons</vt:lpstr>
      <vt:lpstr>A brighter future?</vt:lpstr>
    </vt:vector>
  </TitlesOfParts>
  <Company>Broadgate Communications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Whelpton</dc:creator>
  <cp:lastModifiedBy>Bethan Aldridge</cp:lastModifiedBy>
  <cp:revision>38</cp:revision>
  <dcterms:created xsi:type="dcterms:W3CDTF">2009-02-20T13:02:56Z</dcterms:created>
  <dcterms:modified xsi:type="dcterms:W3CDTF">2019-02-07T11:07:35Z</dcterms:modified>
</cp:coreProperties>
</file>