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282" r:id="rId6"/>
    <p:sldId id="284" r:id="rId7"/>
    <p:sldId id="276" r:id="rId8"/>
    <p:sldId id="285" r:id="rId9"/>
    <p:sldId id="278" r:id="rId10"/>
    <p:sldId id="283" r:id="rId11"/>
    <p:sldId id="286" r:id="rId12"/>
    <p:sldId id="287" r:id="rId13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1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howGuides="1">
      <p:cViewPr varScale="1">
        <p:scale>
          <a:sx n="80" d="100"/>
          <a:sy n="80" d="100"/>
        </p:scale>
        <p:origin x="22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2EFAF-D2E2-430B-AA60-3B737F733DC0}" type="datetimeFigureOut">
              <a:rPr lang="en-GB" smtClean="0"/>
              <a:t>04/02/2019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D529-B9AC-4D9A-B713-36734C05E9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78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C967-6403-4C5F-8772-70A3C93BA6F4}" type="datetimeFigureOut">
              <a:rPr lang="en-GB" smtClean="0"/>
              <a:t>04/02/2019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F4EF-0CB7-4BE4-87B2-7E00C5B196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F4EF-0CB7-4BE4-87B2-7E00C5B196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8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9013" y="1447800"/>
            <a:ext cx="4821361" cy="149263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9013" y="3070283"/>
            <a:ext cx="482136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261938" algn="l"/>
              </a:tabLst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286" y="5092397"/>
            <a:ext cx="1800000" cy="728573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914650" y="0"/>
            <a:ext cx="3181350" cy="1447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6096000" cy="40576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667125" y="5505450"/>
            <a:ext cx="2428875" cy="59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33425" y="6372225"/>
            <a:ext cx="2430628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575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711913" y="2136775"/>
            <a:ext cx="7178462" cy="423545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138100"/>
            <a:ext cx="35028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0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y Bg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45" y="2138100"/>
            <a:ext cx="35028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1913" y="2138100"/>
            <a:ext cx="35028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8689181" y="2138100"/>
            <a:ext cx="3201194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33425" y="6372225"/>
            <a:ext cx="2430628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9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33" y="1454613"/>
            <a:ext cx="5085617" cy="4083062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7225"/>
            <a:ext cx="3502819" cy="5715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33425" y="1031813"/>
            <a:ext cx="470208" cy="4702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239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80213"/>
            <a:ext cx="7730637" cy="4293043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689181" y="265823"/>
            <a:ext cx="1266878" cy="116108"/>
            <a:chOff x="226220" y="265823"/>
            <a:chExt cx="1266878" cy="11610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33425" y="6372225"/>
            <a:ext cx="2430628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8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8302" y="1758464"/>
            <a:ext cx="4654061" cy="4038112"/>
          </a:xfrm>
        </p:spPr>
        <p:txBody>
          <a:bodyPr/>
          <a:lstStyle>
            <a:lvl1pPr marL="0" indent="0" algn="r">
              <a:buNone/>
              <a:defRPr sz="287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425" y="2148784"/>
            <a:ext cx="4323618" cy="21535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689181" y="265823"/>
            <a:ext cx="1266878" cy="116108"/>
            <a:chOff x="226220" y="265823"/>
            <a:chExt cx="1266878" cy="11610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33425" y="6372225"/>
            <a:ext cx="2430628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5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86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59953"/>
            <a:ext cx="7955756" cy="825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485900"/>
            <a:ext cx="7955756" cy="4886325"/>
          </a:xfrm>
        </p:spPr>
        <p:txBody>
          <a:bodyPr/>
          <a:lstStyle>
            <a:lvl1pPr marL="342900" indent="-342900">
              <a:spcBef>
                <a:spcPts val="9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89181" y="265823"/>
            <a:ext cx="1266878" cy="116108"/>
            <a:chOff x="226220" y="265823"/>
            <a:chExt cx="1266878" cy="1161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733425" y="6372225"/>
            <a:ext cx="2430628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7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4" y="2136775"/>
            <a:ext cx="5776559" cy="125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3395400"/>
            <a:ext cx="5776558" cy="29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77175" y="657225"/>
            <a:ext cx="4314825" cy="34099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77175" y="4067175"/>
            <a:ext cx="2514600" cy="7000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12016" y="4767262"/>
            <a:ext cx="2541559" cy="160496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59953"/>
            <a:ext cx="74806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138100"/>
            <a:ext cx="7480678" cy="423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3"/>
            <a:ext cx="3502819" cy="57122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3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59953"/>
            <a:ext cx="74806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138100"/>
            <a:ext cx="7480678" cy="423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3"/>
            <a:ext cx="3502819" cy="21381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86036" y="2798052"/>
            <a:ext cx="1754554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686800" y="3633826"/>
            <a:ext cx="1754188" cy="187389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1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59953"/>
            <a:ext cx="74806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138100"/>
            <a:ext cx="35028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3"/>
            <a:ext cx="3502819" cy="21381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86036" y="2798052"/>
            <a:ext cx="1754554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686800" y="3633826"/>
            <a:ext cx="1754188" cy="183035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1303" y="2138100"/>
            <a:ext cx="35028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98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59953"/>
            <a:ext cx="747971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00" y="2138100"/>
            <a:ext cx="35028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3"/>
            <a:ext cx="3502819" cy="21381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0341" y="2138100"/>
            <a:ext cx="35028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89181" y="2798054"/>
            <a:ext cx="3502819" cy="21381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86036" y="4936153"/>
            <a:ext cx="3505964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854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59953"/>
            <a:ext cx="795575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45" y="2138100"/>
            <a:ext cx="35028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1913" y="2138100"/>
            <a:ext cx="35028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8689181" y="2138100"/>
            <a:ext cx="3201194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6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3425" y="659953"/>
            <a:ext cx="7955756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25" y="2138100"/>
            <a:ext cx="7955756" cy="4234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689181" y="265823"/>
            <a:ext cx="1266823" cy="116102"/>
            <a:chOff x="226220" y="265823"/>
            <a:chExt cx="1266823" cy="11610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33425" y="6372225"/>
            <a:ext cx="2430628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2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57" r:id="rId5"/>
    <p:sldLayoutId id="2147483660" r:id="rId6"/>
    <p:sldLayoutId id="2147483661" r:id="rId7"/>
    <p:sldLayoutId id="2147483662" r:id="rId8"/>
    <p:sldLayoutId id="2147483665" r:id="rId9"/>
    <p:sldLayoutId id="2147483667" r:id="rId10"/>
    <p:sldLayoutId id="2147483666" r:id="rId11"/>
    <p:sldLayoutId id="2147483658" r:id="rId12"/>
    <p:sldLayoutId id="2147483659" r:id="rId13"/>
    <p:sldLayoutId id="2147483651" r:id="rId14"/>
    <p:sldLayoutId id="2147483654" r:id="rId15"/>
    <p:sldLayoutId id="2147483655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54025" indent="-20002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12775" indent="-149225" algn="l" defTabSz="914400" rtl="0" eaLnBrk="1" latinLnBrk="0" hangingPunct="1">
        <a:lnSpc>
          <a:spcPct val="90000"/>
        </a:lnSpc>
        <a:spcBef>
          <a:spcPts val="3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19150" indent="-192088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14" userDrawn="1">
          <p15:clr>
            <a:srgbClr val="F26B43"/>
          </p15:clr>
        </p15:guide>
        <p15:guide id="2" orient="horz" pos="1346" userDrawn="1">
          <p15:clr>
            <a:srgbClr val="F26B43"/>
          </p15:clr>
        </p15:guide>
        <p15:guide id="3" pos="462" userDrawn="1">
          <p15:clr>
            <a:srgbClr val="F26B43"/>
          </p15:clr>
        </p15:guide>
        <p15:guide id="4" pos="7490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Understanding Rural Vulnerability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2000" b="1" dirty="0" smtClean="0"/>
          </a:p>
          <a:p>
            <a:r>
              <a:rPr lang="en-GB" sz="2000" b="1" dirty="0" smtClean="0"/>
              <a:t>Jo Giles</a:t>
            </a:r>
          </a:p>
          <a:p>
            <a:r>
              <a:rPr lang="en-GB" dirty="0" smtClean="0"/>
              <a:t>Customer Safeguarding Manager</a:t>
            </a:r>
          </a:p>
          <a:p>
            <a:r>
              <a:rPr lang="en-GB" dirty="0" smtClean="0"/>
              <a:t>Customer Performance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13576"/>
          <a:stretch>
            <a:fillRect/>
          </a:stretch>
        </p:blipFill>
        <p:spPr>
          <a:xfrm>
            <a:off x="3070746" y="0"/>
            <a:ext cx="3025254" cy="141936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57013" y="6372225"/>
            <a:ext cx="534987" cy="273050"/>
          </a:xfrm>
          <a:prstGeom prst="rect">
            <a:avLst/>
          </a:prstGeom>
        </p:spPr>
        <p:txBody>
          <a:bodyPr/>
          <a:lstStyle/>
          <a:p>
            <a:fld id="{D5361521-EF7F-456B-A25F-4EAD8E019C37}" type="slidenum">
              <a:rPr lang="en-GB" smtClean="0"/>
              <a:t>1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" y="5795534"/>
            <a:ext cx="1757610" cy="873278"/>
          </a:xfrm>
          <a:prstGeom prst="rect">
            <a:avLst/>
          </a:prstGeom>
        </p:spPr>
      </p:pic>
      <p:pic>
        <p:nvPicPr>
          <p:cNvPr id="22" name="Picture Placeholder 2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83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1415" y="580932"/>
            <a:ext cx="5776559" cy="1258625"/>
          </a:xfrm>
        </p:spPr>
        <p:txBody>
          <a:bodyPr/>
          <a:lstStyle/>
          <a:p>
            <a:r>
              <a:rPr lang="en-GB" dirty="0" smtClean="0"/>
              <a:t>Who is Cadent and </a:t>
            </a:r>
            <a:br>
              <a:rPr lang="en-GB" dirty="0" smtClean="0"/>
            </a:br>
            <a:r>
              <a:rPr lang="en-GB" dirty="0" smtClean="0"/>
              <a:t>what is a gas distribution network?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3168" y="2412759"/>
            <a:ext cx="6349763" cy="29768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move gas through our network of pipes, providing gas to your 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don’t own or sell gas. This is the role of your gas supplier.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 can choose your gas supplier, but there is only one gas distribution network operating in your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are 8 gas distribution networks in the UK. We own 4 of them, making us the largest gas distribution network operator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3F319CD-3513-400E-8C51-00433B66EFAD}"/>
              </a:ext>
            </a:extLst>
          </p:cNvPr>
          <p:cNvSpPr txBox="1">
            <a:spLocks/>
          </p:cNvSpPr>
          <p:nvPr/>
        </p:nvSpPr>
        <p:spPr>
          <a:xfrm>
            <a:off x="550068" y="1530405"/>
            <a:ext cx="6887962" cy="1258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A4616"/>
                </a:solidFill>
              </a:rPr>
              <a:t>We connect you to the gas you use</a:t>
            </a:r>
            <a:endParaRPr lang="en-GB" dirty="0">
              <a:solidFill>
                <a:srgbClr val="FA4616"/>
              </a:solidFill>
            </a:endParaRP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5695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7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0"/>
            <a:ext cx="1228753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45659" y="3824792"/>
            <a:ext cx="8720924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 kern="1200">
                <a:solidFill>
                  <a:schemeClr val="tx2"/>
                </a:solidFill>
                <a:latin typeface="+mj-lt"/>
                <a:ea typeface="ヒラギノ角ゴ Pro W3" pitchFamily="-108" charset="-128"/>
                <a:cs typeface="ヒラギノ角ゴ Pro W3" pitchFamily="-108" charset="-128"/>
              </a:defRPr>
            </a:lvl1pPr>
            <a:lvl2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6pPr>
            <a:lvl7pPr marL="9144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7pPr>
            <a:lvl8pPr marL="13716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8pPr>
            <a:lvl9pPr marL="18288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</a:rPr>
              <a:t>Supporting our people to respond to what they find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15647" y="438791"/>
            <a:ext cx="5508625" cy="766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FA4616"/>
                </a:solidFill>
              </a:rPr>
              <a:t>Behind every door..</a:t>
            </a:r>
            <a:endParaRPr lang="en-GB" sz="4000" dirty="0">
              <a:solidFill>
                <a:srgbClr val="FA461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51403" y="275147"/>
            <a:ext cx="1669470" cy="142853"/>
            <a:chOff x="226220" y="265823"/>
            <a:chExt cx="1266823" cy="11610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32" y="1550149"/>
            <a:ext cx="5947795" cy="3363045"/>
          </a:xfrm>
        </p:spPr>
        <p:txBody>
          <a:bodyPr/>
          <a:lstStyle/>
          <a:p>
            <a:r>
              <a:rPr lang="en-US" sz="3200" b="0" dirty="0"/>
              <a:t>V</a:t>
            </a:r>
            <a:r>
              <a:rPr lang="en-US" sz="2800" b="0" dirty="0"/>
              <a:t>ulnerability describes a situation, be it transient or permanent that can impact a customer at some point during their life.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>Vulnerability </a:t>
            </a:r>
            <a:r>
              <a:rPr lang="en-US" sz="2800" b="0" dirty="0"/>
              <a:t>can arise through changes that happen both inside and outside the energy industry.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>Those </a:t>
            </a:r>
            <a:r>
              <a:rPr lang="en-US" sz="2800" b="0" dirty="0"/>
              <a:t>customers who find themselves in a vulnerable situation are more affected by Cadent’s action or inaction than other customers.</a:t>
            </a:r>
            <a:endParaRPr lang="en-GB" sz="2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33425" y="283369"/>
            <a:ext cx="3390901" cy="273050"/>
          </a:xfrm>
          <a:prstGeom prst="rect">
            <a:avLst/>
          </a:prstGeom>
        </p:spPr>
        <p:txBody>
          <a:bodyPr/>
          <a:lstStyle/>
          <a:p>
            <a:r>
              <a:rPr lang="en-GB" sz="1400" b="1" dirty="0" smtClean="0"/>
              <a:t>Cadent’s Definition of Vulnerability</a:t>
            </a:r>
            <a:endParaRPr lang="en-GB" sz="1400" b="1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r="26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29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168"/>
            <a:ext cx="12192000" cy="76101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1195" y="248891"/>
            <a:ext cx="5513699" cy="974425"/>
            <a:chOff x="5909481" y="231128"/>
            <a:chExt cx="6814791" cy="974425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5909481" y="438791"/>
              <a:ext cx="6814791" cy="76676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 spc="-15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4000" dirty="0" smtClean="0">
                  <a:solidFill>
                    <a:srgbClr val="FA4616"/>
                  </a:solidFill>
                </a:rPr>
                <a:t>But what happens when..</a:t>
              </a:r>
              <a:endParaRPr lang="en-GB" sz="4000" dirty="0">
                <a:solidFill>
                  <a:srgbClr val="FA4616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96000" y="231128"/>
              <a:ext cx="1669470" cy="142853"/>
              <a:chOff x="226220" y="265823"/>
              <a:chExt cx="1266823" cy="116102"/>
            </a:xfrm>
          </p:grpSpPr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26220" y="265823"/>
                <a:ext cx="461962" cy="1161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33498" y="310374"/>
                <a:ext cx="759545" cy="715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61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689181" y="6372225"/>
            <a:ext cx="635794" cy="273050"/>
          </a:xfrm>
          <a:prstGeom prst="rect">
            <a:avLst/>
          </a:prstGeom>
        </p:spPr>
        <p:txBody>
          <a:bodyPr/>
          <a:lstStyle/>
          <a:p>
            <a:fld id="{55663B99-1F51-443F-BEFA-8245376294C7}" type="datetime1">
              <a:rPr lang="en-GB" smtClean="0">
                <a:solidFill>
                  <a:srgbClr val="373A36"/>
                </a:solidFill>
              </a:rPr>
              <a:pPr/>
              <a:t>04/02/2019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33425" y="283369"/>
            <a:ext cx="3390901" cy="27305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3799" y="6372225"/>
            <a:ext cx="535781" cy="273050"/>
          </a:xfrm>
          <a:prstGeom prst="rect">
            <a:avLst/>
          </a:prstGeom>
        </p:spPr>
        <p:txBody>
          <a:bodyPr/>
          <a:lstStyle/>
          <a:p>
            <a:fld id="{D5361521-EF7F-456B-A25F-4EAD8E019C37}" type="slidenum">
              <a:rPr lang="en-GB" smtClean="0">
                <a:solidFill>
                  <a:srgbClr val="373A36"/>
                </a:solidFill>
              </a:rPr>
              <a:pPr/>
              <a:t>6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080" y="1897038"/>
            <a:ext cx="4352544" cy="4138001"/>
          </a:xfrm>
          <a:prstGeom prst="ellipse">
            <a:avLst/>
          </a:prstGeom>
          <a:solidFill>
            <a:srgbClr val="CDDC29">
              <a:lumMod val="40000"/>
              <a:lumOff val="60000"/>
            </a:srgbClr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41248" y="2715904"/>
            <a:ext cx="3406390" cy="3319136"/>
          </a:xfrm>
          <a:prstGeom prst="ellipse">
            <a:avLst/>
          </a:prstGeom>
          <a:solidFill>
            <a:srgbClr val="FA4616"/>
          </a:solidFill>
          <a:ln w="31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80615" y="3564732"/>
            <a:ext cx="2488456" cy="2415444"/>
          </a:xfrm>
          <a:prstGeom prst="ellipse">
            <a:avLst/>
          </a:prstGeom>
          <a:gradFill>
            <a:gsLst>
              <a:gs pos="75000">
                <a:srgbClr val="92D050"/>
              </a:gs>
              <a:gs pos="100000">
                <a:srgbClr val="0064A8">
                  <a:tint val="23500"/>
                  <a:satMod val="160000"/>
                </a:srgbClr>
              </a:gs>
            </a:gsLst>
            <a:lin ang="5400000" scaled="0"/>
          </a:gradFill>
          <a:ln w="3175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11662" y="565358"/>
            <a:ext cx="55086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 kern="1200">
                <a:solidFill>
                  <a:schemeClr val="tx2"/>
                </a:solidFill>
                <a:latin typeface="+mj-lt"/>
                <a:ea typeface="ヒラギノ角ゴ Pro W3" pitchFamily="-108" charset="-128"/>
                <a:cs typeface="ヒラギノ角ゴ Pro W3" pitchFamily="-108" charset="-128"/>
              </a:defRPr>
            </a:lvl1pPr>
            <a:lvl2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6pPr>
            <a:lvl7pPr marL="9144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7pPr>
            <a:lvl8pPr marL="13716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8pPr>
            <a:lvl9pPr marL="1828800"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pitchFamily="-108" charset="-128"/>
              </a:rPr>
              <a:t>Our Safeguarding Approach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 pitchFamily="-108" charset="-12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11607" y="4241692"/>
            <a:ext cx="1866041" cy="172019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 cap="flat" cmpd="sng" algn="ctr">
            <a:solidFill>
              <a:srgbClr val="0064A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61994" y="2110229"/>
            <a:ext cx="2415661" cy="1454505"/>
          </a:xfrm>
          <a:prstGeom prst="roundRect">
            <a:avLst/>
          </a:prstGeom>
          <a:gradFill flip="none" rotWithShape="1">
            <a:gsLst>
              <a:gs pos="0">
                <a:srgbClr val="0064A8">
                  <a:lumMod val="60000"/>
                  <a:lumOff val="40000"/>
                </a:srgbClr>
              </a:gs>
              <a:gs pos="90000">
                <a:srgbClr val="0064A8">
                  <a:tint val="44500"/>
                  <a:satMod val="160000"/>
                </a:srgbClr>
              </a:gs>
              <a:gs pos="100000">
                <a:srgbClr val="0064A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Customers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Supportive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Seamless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Respectful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02758" y="2110228"/>
            <a:ext cx="2358783" cy="1454504"/>
          </a:xfrm>
          <a:prstGeom prst="roundRect">
            <a:avLst/>
          </a:prstGeom>
          <a:gradFill flip="none" rotWithShape="1">
            <a:gsLst>
              <a:gs pos="75000">
                <a:srgbClr val="92D050"/>
              </a:gs>
              <a:gs pos="100000">
                <a:srgbClr val="0064A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Our Partners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Way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Informed consent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61994" y="3982245"/>
            <a:ext cx="2415661" cy="1588115"/>
          </a:xfrm>
          <a:prstGeom prst="roundRect">
            <a:avLst/>
          </a:prstGeom>
          <a:solidFill>
            <a:srgbClr val="FA4616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Our </a:t>
            </a:r>
            <a:r>
              <a:rPr lang="en-GB" b="1" kern="0" noProof="0" dirty="0" smtClean="0">
                <a:solidFill>
                  <a:srgbClr val="FFFFFF"/>
                </a:solidFill>
                <a:latin typeface="Arial"/>
              </a:rPr>
              <a:t>People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FFFFFF"/>
                </a:solidFill>
                <a:latin typeface="Arial"/>
              </a:rPr>
              <a:t>Champions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FFFFFF"/>
                </a:solidFill>
                <a:latin typeface="Arial"/>
              </a:rPr>
              <a:t>Innovation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75460" y="3979970"/>
            <a:ext cx="2386080" cy="1590389"/>
          </a:xfrm>
          <a:prstGeom prst="roundRect">
            <a:avLst/>
          </a:prstGeom>
          <a:gradFill flip="none" rotWithShape="1">
            <a:gsLst>
              <a:gs pos="75000">
                <a:srgbClr val="CDDC29">
                  <a:lumMod val="40000"/>
                  <a:lumOff val="60000"/>
                </a:srgbClr>
              </a:gs>
              <a:gs pos="100000">
                <a:srgbClr val="0064A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4A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Our Processes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4A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Purpose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4A8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Easy/repeatable</a:t>
            </a:r>
          </a:p>
          <a:p>
            <a:pPr marL="177800" marR="0" lvl="0" indent="-1778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0064A8">
                    <a:lumMod val="50000"/>
                  </a:srgbClr>
                </a:solidFill>
                <a:latin typeface="Arial"/>
              </a:rPr>
              <a:t>Safeguarding Services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4A8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8941" y="4917124"/>
            <a:ext cx="95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64A8">
                    <a:lumMod val="50000"/>
                  </a:srgbClr>
                </a:solidFill>
                <a:cs typeface="Arial" charset="0"/>
              </a:rPr>
              <a:t>1. PSR</a:t>
            </a:r>
            <a:endParaRPr lang="en-GB" b="1" dirty="0">
              <a:solidFill>
                <a:srgbClr val="0064A8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1063" y="3784798"/>
            <a:ext cx="158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cs typeface="Arial" charset="0"/>
              </a:rPr>
              <a:t>2. Referrals</a:t>
            </a:r>
            <a:endParaRPr lang="en-GB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8734" y="2895487"/>
            <a:ext cx="130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FFFF"/>
                </a:solidFill>
                <a:cs typeface="Arial" charset="0"/>
              </a:rPr>
              <a:t>3. Tool Kit</a:t>
            </a:r>
            <a:endParaRPr lang="en-GB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3855" y="2222005"/>
            <a:ext cx="25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64A8">
                    <a:lumMod val="50000"/>
                  </a:srgbClr>
                </a:solidFill>
                <a:cs typeface="Arial" charset="0"/>
              </a:rPr>
              <a:t>4. Business as usual</a:t>
            </a:r>
            <a:endParaRPr lang="en-GB" b="1" dirty="0">
              <a:solidFill>
                <a:srgbClr val="0064A8">
                  <a:lumMod val="50000"/>
                </a:srgbClr>
              </a:solidFill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51403" y="275147"/>
            <a:ext cx="1669470" cy="142853"/>
            <a:chOff x="226220" y="265823"/>
            <a:chExt cx="1266823" cy="11610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8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Rural Vulnerability</a:t>
            </a:r>
            <a:br>
              <a:rPr lang="en-GB" dirty="0" smtClean="0"/>
            </a:br>
            <a:r>
              <a:rPr lang="en-GB" dirty="0" smtClean="0">
                <a:solidFill>
                  <a:srgbClr val="FA4616"/>
                </a:solidFill>
              </a:rPr>
              <a:t>Compounding factors</a:t>
            </a:r>
            <a:endParaRPr lang="en-GB" dirty="0">
              <a:solidFill>
                <a:srgbClr val="FA4616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733425" y="1937982"/>
            <a:ext cx="7480678" cy="44342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Variances and extremes </a:t>
            </a:r>
            <a:r>
              <a:rPr lang="en-GB" dirty="0"/>
              <a:t>within rural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Impacts of external </a:t>
            </a:r>
            <a:r>
              <a:rPr lang="en-GB" dirty="0" smtClean="0"/>
              <a:t>factors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Aging population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Living alone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Infrastructure </a:t>
            </a:r>
            <a:r>
              <a:rPr lang="en-GB" dirty="0"/>
              <a:t>&amp; access </a:t>
            </a:r>
            <a:r>
              <a:rPr lang="en-GB" dirty="0" smtClean="0"/>
              <a:t>issues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GB" dirty="0"/>
              <a:t>Housing stock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GB" dirty="0"/>
              <a:t>Reducing </a:t>
            </a:r>
            <a:r>
              <a:rPr lang="en-GB" dirty="0" smtClean="0"/>
              <a:t>services</a:t>
            </a:r>
            <a:endParaRPr lang="en-GB" dirty="0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4" r="37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21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feel</a:t>
            </a:r>
            <a:br>
              <a:rPr lang="en-GB" dirty="0" smtClean="0"/>
            </a:br>
            <a:r>
              <a:rPr lang="en-GB" dirty="0">
                <a:solidFill>
                  <a:srgbClr val="FA4616"/>
                </a:solidFill>
              </a:rPr>
              <a:t>G</a:t>
            </a:r>
            <a:r>
              <a:rPr lang="en-GB" dirty="0" smtClean="0">
                <a:solidFill>
                  <a:srgbClr val="FA4616"/>
                </a:solidFill>
              </a:rPr>
              <a:t>reater  and more relevant outcomes</a:t>
            </a:r>
            <a:endParaRPr lang="en-GB" dirty="0">
              <a:solidFill>
                <a:srgbClr val="FA4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3671247"/>
            <a:ext cx="7480678" cy="27009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CSE data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Referral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Partnership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Research and customer forums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Safeguarding Service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Resilience </a:t>
            </a:r>
            <a:r>
              <a:rPr lang="en-GB" dirty="0"/>
              <a:t>&amp;</a:t>
            </a:r>
            <a:r>
              <a:rPr lang="en-GB" dirty="0" smtClean="0"/>
              <a:t> supporting self-resilience</a:t>
            </a:r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14925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" y="1631381"/>
            <a:ext cx="7765291" cy="15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069014" y="3070283"/>
            <a:ext cx="3862844" cy="1748459"/>
          </a:xfrm>
        </p:spPr>
        <p:txBody>
          <a:bodyPr/>
          <a:lstStyle/>
          <a:p>
            <a:r>
              <a:rPr lang="en-GB" sz="2000" b="1" dirty="0" smtClean="0">
                <a:solidFill>
                  <a:srgbClr val="FA4616"/>
                </a:solidFill>
              </a:rPr>
              <a:t>Working together to keep customers safe, warm and independent in their homes</a:t>
            </a:r>
            <a:endParaRPr lang="en-GB" sz="2000" b="1" dirty="0">
              <a:solidFill>
                <a:srgbClr val="FA4616"/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50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ent_PowerPoint_Template_v5">
  <a:themeElements>
    <a:clrScheme name="Cadent">
      <a:dk1>
        <a:sysClr val="windowText" lastClr="000000"/>
      </a:dk1>
      <a:lt1>
        <a:sysClr val="window" lastClr="FFFFFF"/>
      </a:lt1>
      <a:dk2>
        <a:srgbClr val="373A36"/>
      </a:dk2>
      <a:lt2>
        <a:srgbClr val="FA4616"/>
      </a:lt2>
      <a:accent1>
        <a:srgbClr val="00426A"/>
      </a:accent1>
      <a:accent2>
        <a:srgbClr val="69B3E7"/>
      </a:accent2>
      <a:accent3>
        <a:srgbClr val="004C45"/>
      </a:accent3>
      <a:accent4>
        <a:srgbClr val="A0DAB3"/>
      </a:accent4>
      <a:accent5>
        <a:srgbClr val="41273B"/>
      </a:accent5>
      <a:accent6>
        <a:srgbClr val="FDDA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dent_PowerPoint_Template_v5.potx" id="{0B5684BD-3BBA-49BC-BD31-814385A24CBC}" vid="{D6CB0727-51DA-4590-BB36-4BADA3E55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C855EAAE3C14E825A046983295E0C" ma:contentTypeVersion="1" ma:contentTypeDescription="Create a new document." ma:contentTypeScope="" ma:versionID="6a58e65dae33c17d2e21cd4babbe591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F02113-129E-44C7-9916-75176BE8A5BF}">
  <ds:schemaRefs>
    <ds:schemaRef ds:uri="http://purl.org/dc/dcmitype/"/>
    <ds:schemaRef ds:uri="http://purl.org/dc/elements/1.1/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A0EBFF-61AA-4608-A1B7-4C9B96B70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A20C3CF-49D4-4D4E-A4B7-92A26E3D36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Cadent_PowerPoint_Template_v5</Template>
  <TotalTime>578</TotalTime>
  <Words>254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ヒラギノ角ゴ Pro W3</vt:lpstr>
      <vt:lpstr>Cadent_PowerPoint_Template_v5</vt:lpstr>
      <vt:lpstr>Understanding Rural Vulnerability</vt:lpstr>
      <vt:lpstr>Who is Cadent and  what is a gas distribution network?</vt:lpstr>
      <vt:lpstr>PowerPoint Presentation</vt:lpstr>
      <vt:lpstr>Vulnerability describes a situation, be it transient or permanent that can impact a customer at some point during their life.   Vulnerability can arise through changes that happen both inside and outside the energy industry.   Those customers who find themselves in a vulnerable situation are more affected by Cadent’s action or inaction than other customers.</vt:lpstr>
      <vt:lpstr>PowerPoint Presentation</vt:lpstr>
      <vt:lpstr>PowerPoint Presentation</vt:lpstr>
      <vt:lpstr>Rural Vulnerability Compounding factors</vt:lpstr>
      <vt:lpstr>Local feel Greater  and more relevant outcomes</vt:lpstr>
      <vt:lpstr>Thank you</vt:lpstr>
    </vt:vector>
  </TitlesOfParts>
  <Company>National Grid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Customers</dc:title>
  <dc:creator>National Grid</dc:creator>
  <cp:lastModifiedBy>Bethan Aldridge</cp:lastModifiedBy>
  <cp:revision>74</cp:revision>
  <cp:lastPrinted>2018-10-31T12:51:36Z</cp:lastPrinted>
  <dcterms:created xsi:type="dcterms:W3CDTF">2017-08-16T08:52:27Z</dcterms:created>
  <dcterms:modified xsi:type="dcterms:W3CDTF">2019-02-04T14:42:50Z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0x01010049DC855EAAE3C14E825A046983295E0C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AdHocReviewCycleID">
    <vt:i4>1934302249</vt:i4>
  </property>
  <property fmtid="{D5CDD505-2E9C-101B-9397-08002B2CF9AE}" pid="7" name="_NewReviewCycle">
    <vt:lpwstr/>
  </property>
  <property fmtid="{D5CDD505-2E9C-101B-9397-08002B2CF9AE}" pid="8" name="_EmailSubject">
    <vt:lpwstr>Cadent slides for Parliamentary Event</vt:lpwstr>
  </property>
  <property fmtid="{D5CDD505-2E9C-101B-9397-08002B2CF9AE}" pid="9" name="_AuthorEmail">
    <vt:lpwstr>Jo.Giles@cadentgas.com</vt:lpwstr>
  </property>
  <property fmtid="{D5CDD505-2E9C-101B-9397-08002B2CF9AE}" pid="10" name="_AuthorEmailDisplayName">
    <vt:lpwstr>Giles, Jo</vt:lpwstr>
  </property>
</Properties>
</file>