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7" r:id="rId2"/>
    <p:sldId id="717" r:id="rId3"/>
    <p:sldId id="641" r:id="rId4"/>
    <p:sldId id="577" r:id="rId5"/>
    <p:sldId id="736" r:id="rId6"/>
    <p:sldId id="690" r:id="rId7"/>
    <p:sldId id="689" r:id="rId8"/>
    <p:sldId id="691" r:id="rId9"/>
    <p:sldId id="737" r:id="rId10"/>
    <p:sldId id="622" r:id="rId11"/>
    <p:sldId id="623" r:id="rId12"/>
    <p:sldId id="624" r:id="rId13"/>
    <p:sldId id="625" r:id="rId14"/>
    <p:sldId id="626" r:id="rId15"/>
    <p:sldId id="627" r:id="rId16"/>
    <p:sldId id="589" r:id="rId17"/>
    <p:sldId id="590" r:id="rId18"/>
    <p:sldId id="692" r:id="rId19"/>
    <p:sldId id="719" r:id="rId20"/>
    <p:sldId id="721" r:id="rId21"/>
    <p:sldId id="670" r:id="rId22"/>
    <p:sldId id="653" r:id="rId23"/>
    <p:sldId id="738" r:id="rId24"/>
    <p:sldId id="739" r:id="rId25"/>
    <p:sldId id="743" r:id="rId26"/>
    <p:sldId id="724" r:id="rId27"/>
    <p:sldId id="725" r:id="rId28"/>
    <p:sldId id="726" r:id="rId29"/>
    <p:sldId id="720" r:id="rId30"/>
    <p:sldId id="744" r:id="rId31"/>
    <p:sldId id="747" r:id="rId32"/>
    <p:sldId id="601" r:id="rId33"/>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A0DFEA-45A2-40E9-96D5-110D9E87CAB2}">
          <p14:sldIdLst>
            <p14:sldId id="257"/>
            <p14:sldId id="717"/>
            <p14:sldId id="641"/>
            <p14:sldId id="577"/>
            <p14:sldId id="736"/>
            <p14:sldId id="690"/>
            <p14:sldId id="689"/>
            <p14:sldId id="691"/>
            <p14:sldId id="737"/>
            <p14:sldId id="622"/>
            <p14:sldId id="623"/>
            <p14:sldId id="624"/>
            <p14:sldId id="625"/>
            <p14:sldId id="626"/>
            <p14:sldId id="627"/>
            <p14:sldId id="589"/>
            <p14:sldId id="590"/>
            <p14:sldId id="692"/>
            <p14:sldId id="719"/>
            <p14:sldId id="721"/>
            <p14:sldId id="670"/>
            <p14:sldId id="653"/>
            <p14:sldId id="738"/>
            <p14:sldId id="739"/>
            <p14:sldId id="743"/>
            <p14:sldId id="724"/>
            <p14:sldId id="725"/>
            <p14:sldId id="726"/>
            <p14:sldId id="720"/>
            <p14:sldId id="744"/>
            <p14:sldId id="747"/>
            <p14:sldId id="601"/>
          </p14:sldIdLst>
        </p14:section>
      </p14:sectionLst>
    </p:ext>
    <p:ext uri="{EFAFB233-063F-42B5-8137-9DF3F51BA10A}">
      <p15:sldGuideLst xmlns:p15="http://schemas.microsoft.com/office/powerpoint/2012/main">
        <p15:guide id="1" orient="horz" pos="2047"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46C"/>
    <a:srgbClr val="298E90"/>
    <a:srgbClr val="65924F"/>
    <a:srgbClr val="FF7300"/>
    <a:srgbClr val="BB121F"/>
    <a:srgbClr val="8C3737"/>
    <a:srgbClr val="9BBDE2"/>
    <a:srgbClr val="104784"/>
    <a:srgbClr val="397DB4"/>
    <a:srgbClr val="8A8A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6" autoAdjust="0"/>
    <p:restoredTop sz="92835" autoAdjust="0"/>
  </p:normalViewPr>
  <p:slideViewPr>
    <p:cSldViewPr snapToGrid="0">
      <p:cViewPr varScale="1">
        <p:scale>
          <a:sx n="69" d="100"/>
          <a:sy n="69" d="100"/>
        </p:scale>
        <p:origin x="1422" y="66"/>
      </p:cViewPr>
      <p:guideLst>
        <p:guide orient="horz" pos="2047"/>
        <p:guide pos="2925"/>
      </p:guideLst>
    </p:cSldViewPr>
  </p:slideViewPr>
  <p:notesTextViewPr>
    <p:cViewPr>
      <p:scale>
        <a:sx n="33" d="100"/>
        <a:sy n="33" d="100"/>
      </p:scale>
      <p:origin x="0" y="0"/>
    </p:cViewPr>
  </p:notesTextViewPr>
  <p:sorterViewPr>
    <p:cViewPr>
      <p:scale>
        <a:sx n="100" d="100"/>
        <a:sy n="100" d="100"/>
      </p:scale>
      <p:origin x="0" y="-32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3499817733393E-2"/>
          <c:y val="9.1798451423264898E-2"/>
          <c:w val="0.93635396161417328"/>
          <c:h val="0.76748654235442038"/>
        </c:manualLayout>
      </c:layout>
      <c:barChart>
        <c:barDir val="col"/>
        <c:grouping val="stacked"/>
        <c:varyColors val="0"/>
        <c:ser>
          <c:idx val="0"/>
          <c:order val="0"/>
          <c:tx>
            <c:strRef>
              <c:f>Sheet1!$B$1</c:f>
              <c:strCache>
                <c:ptCount val="1"/>
                <c:pt idx="0">
                  <c:v>Operating Costs </c:v>
                </c:pt>
              </c:strCache>
            </c:strRef>
          </c:tx>
          <c:spPr>
            <a:solidFill>
              <a:schemeClr val="accent1"/>
            </a:solidFill>
            <a:ln>
              <a:noFill/>
            </a:ln>
            <a:effectLst/>
          </c:spPr>
          <c:invertIfNegative val="0"/>
          <c:cat>
            <c:strRef>
              <c:f>Sheet1!$A$2:$A$3</c:f>
              <c:strCache>
                <c:ptCount val="2"/>
                <c:pt idx="0">
                  <c:v>Today's Car </c:v>
                </c:pt>
                <c:pt idx="1">
                  <c:v>Future Mobility Car</c:v>
                </c:pt>
              </c:strCache>
            </c:strRef>
          </c:cat>
          <c:val>
            <c:numRef>
              <c:f>Sheet1!$B$2:$B$3</c:f>
              <c:numCache>
                <c:formatCode>General</c:formatCode>
                <c:ptCount val="2"/>
                <c:pt idx="0">
                  <c:v>2.1</c:v>
                </c:pt>
                <c:pt idx="1">
                  <c:v>1.7</c:v>
                </c:pt>
              </c:numCache>
            </c:numRef>
          </c:val>
          <c:extLst xmlns:c16r2="http://schemas.microsoft.com/office/drawing/2015/06/chart">
            <c:ext xmlns:c16="http://schemas.microsoft.com/office/drawing/2014/chart" uri="{C3380CC4-5D6E-409C-BE32-E72D297353CC}">
              <c16:uniqueId val="{00000000-3EA8-4179-93D9-C7A6FAC84890}"/>
            </c:ext>
          </c:extLst>
        </c:ser>
        <c:ser>
          <c:idx val="1"/>
          <c:order val="1"/>
          <c:tx>
            <c:strRef>
              <c:f>Sheet1!$C$1</c:f>
              <c:strCache>
                <c:ptCount val="1"/>
                <c:pt idx="0">
                  <c:v>Fixed Costs </c:v>
                </c:pt>
              </c:strCache>
            </c:strRef>
          </c:tx>
          <c:spPr>
            <a:solidFill>
              <a:schemeClr val="accent2"/>
            </a:solidFill>
            <a:ln>
              <a:noFill/>
            </a:ln>
            <a:effectLst/>
          </c:spPr>
          <c:invertIfNegative val="0"/>
          <c:cat>
            <c:strRef>
              <c:f>Sheet1!$A$2:$A$3</c:f>
              <c:strCache>
                <c:ptCount val="2"/>
                <c:pt idx="0">
                  <c:v>Today's Car </c:v>
                </c:pt>
                <c:pt idx="1">
                  <c:v>Future Mobility Car</c:v>
                </c:pt>
              </c:strCache>
            </c:strRef>
          </c:cat>
          <c:val>
            <c:numRef>
              <c:f>Sheet1!$C$2:$C$3</c:f>
              <c:numCache>
                <c:formatCode>General</c:formatCode>
                <c:ptCount val="2"/>
                <c:pt idx="0">
                  <c:v>6.1</c:v>
                </c:pt>
                <c:pt idx="1">
                  <c:v>2.6</c:v>
                </c:pt>
              </c:numCache>
            </c:numRef>
          </c:val>
          <c:extLst xmlns:c16r2="http://schemas.microsoft.com/office/drawing/2015/06/chart">
            <c:ext xmlns:c16="http://schemas.microsoft.com/office/drawing/2014/chart" uri="{C3380CC4-5D6E-409C-BE32-E72D297353CC}">
              <c16:uniqueId val="{00000001-3EA8-4179-93D9-C7A6FAC84890}"/>
            </c:ext>
          </c:extLst>
        </c:ser>
        <c:dLbls>
          <c:showLegendKey val="0"/>
          <c:showVal val="0"/>
          <c:showCatName val="0"/>
          <c:showSerName val="0"/>
          <c:showPercent val="0"/>
          <c:showBubbleSize val="0"/>
        </c:dLbls>
        <c:gapWidth val="219"/>
        <c:overlap val="100"/>
        <c:axId val="625576312"/>
        <c:axId val="630563560"/>
      </c:barChart>
      <c:catAx>
        <c:axId val="625576312"/>
        <c:scaling>
          <c:orientation val="minMax"/>
        </c:scaling>
        <c:delete val="0"/>
        <c:axPos val="t"/>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Segoe UI Light" panose="020B0502040204020203" pitchFamily="34" charset="0"/>
                <a:ea typeface="+mn-ea"/>
                <a:cs typeface="Segoe UI Light" panose="020B0502040204020203" pitchFamily="34" charset="0"/>
              </a:defRPr>
            </a:pPr>
            <a:endParaRPr lang="en-US"/>
          </a:p>
        </c:txPr>
        <c:crossAx val="630563560"/>
        <c:crosses val="max"/>
        <c:auto val="1"/>
        <c:lblAlgn val="ctr"/>
        <c:lblOffset val="100"/>
        <c:noMultiLvlLbl val="0"/>
      </c:catAx>
      <c:valAx>
        <c:axId val="63056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55763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legendEntry>
      <c:layout>
        <c:manualLayout>
          <c:xMode val="edge"/>
          <c:yMode val="edge"/>
          <c:x val="0.35303413856211663"/>
          <c:y val="0.92491110323129078"/>
          <c:w val="0.32218451465044573"/>
          <c:h val="6.8127215217387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FE4CAA4-A638-43AD-B52A-091F64099FF2}" type="datetimeFigureOut">
              <a:rPr lang="en-GB" smtClean="0"/>
              <a:t>04/02/2019</a:t>
            </a:fld>
            <a:endParaRPr lang="en-GB"/>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74B63D2A-CFBC-404A-8CE3-F178C5ED8327}" type="slidenum">
              <a:rPr lang="en-GB" smtClean="0"/>
              <a:t>‹#›</a:t>
            </a:fld>
            <a:endParaRPr lang="en-GB"/>
          </a:p>
        </p:txBody>
      </p:sp>
    </p:spTree>
    <p:extLst>
      <p:ext uri="{BB962C8B-B14F-4D97-AF65-F5344CB8AC3E}">
        <p14:creationId xmlns:p14="http://schemas.microsoft.com/office/powerpoint/2010/main" val="212395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baseline="0" smtClean="0"/>
              <a:t>MAYBE TAKE THIS SLIDE OUT?</a:t>
            </a:r>
            <a:endParaRPr lang="en-GB" b="1" u="sng"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Important</a:t>
            </a:r>
            <a:r>
              <a:rPr lang="en-GB" baseline="0" smtClean="0"/>
              <a:t> </a:t>
            </a:r>
            <a:r>
              <a:rPr lang="en-GB" baseline="0" dirty="0" smtClean="0"/>
              <a:t>to provide shared mobility options as younger people much moor likely to share – in order to keep young people in rural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Also in Vectos wider TP Work we are advancing the case for </a:t>
            </a:r>
            <a:r>
              <a:rPr lang="en-GB" b="1" u="sng" baseline="0" dirty="0" smtClean="0"/>
              <a:t>internalisation</a:t>
            </a:r>
            <a:r>
              <a:rPr lang="en-GB" baseline="0" dirty="0" smtClean="0"/>
              <a:t> of new communities … see </a:t>
            </a:r>
            <a:r>
              <a:rPr lang="en-GB" baseline="0" smtClean="0"/>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smtClean="0"/>
          </a:p>
        </p:txBody>
      </p:sp>
      <p:sp>
        <p:nvSpPr>
          <p:cNvPr id="4" name="Slide Number Placeholder 3"/>
          <p:cNvSpPr>
            <a:spLocks noGrp="1"/>
          </p:cNvSpPr>
          <p:nvPr>
            <p:ph type="sldNum" sz="quarter" idx="10"/>
          </p:nvPr>
        </p:nvSpPr>
        <p:spPr/>
        <p:txBody>
          <a:bodyPr/>
          <a:lstStyle/>
          <a:p>
            <a:fld id="{74B63D2A-CFBC-404A-8CE3-F178C5ED8327}" type="slidenum">
              <a:rPr lang="en-GB" smtClean="0"/>
              <a:t>9</a:t>
            </a:fld>
            <a:endParaRPr lang="en-GB" dirty="0"/>
          </a:p>
        </p:txBody>
      </p:sp>
    </p:spTree>
    <p:extLst>
      <p:ext uri="{BB962C8B-B14F-4D97-AF65-F5344CB8AC3E}">
        <p14:creationId xmlns:p14="http://schemas.microsoft.com/office/powerpoint/2010/main" val="203993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those downloading the app set up a digital wallet and top up like Oyster. When you are passenger at end of ride, money is transferred auto to the driver’s account. Where parking payment is required, this can also be shared with the passengers.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main incentive for all users is guaranteed parking, close to building. Can also offer free coffee etc.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Incentive for drivers = up to £1200 tax free income each year (no need to declare to HMRC as it is a “contribution” to journey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Northants Totem cost (to allow access via Bluetooth) was £7k – it was first such model – expect this to come down to less than £1k.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Their route matching algorithm is based on actual journey routes made – they are patenting this tech – so accurate and highlights many more matches than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They have Northants CC as their flagship project: 1700 staff but only 150 spaces. Priority on carpoolers: they think they have taken 670 cars off the road since the new system introduced.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4B63D2A-CFBC-404A-8CE3-F178C5ED8327}" type="slidenum">
              <a:rPr lang="en-GB" smtClean="0"/>
              <a:t>25</a:t>
            </a:fld>
            <a:endParaRPr lang="en-GB" dirty="0"/>
          </a:p>
        </p:txBody>
      </p:sp>
    </p:spTree>
    <p:extLst>
      <p:ext uri="{BB962C8B-B14F-4D97-AF65-F5344CB8AC3E}">
        <p14:creationId xmlns:p14="http://schemas.microsoft.com/office/powerpoint/2010/main" val="95724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smtClean="0"/>
              <a:t>2 YEAR PROJECT 2018-2020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One </a:t>
            </a:r>
            <a:r>
              <a:rPr lang="en-GB" dirty="0" smtClean="0"/>
              <a:t>such project is called </a:t>
            </a:r>
            <a:r>
              <a:rPr lang="en-GB" b="1" dirty="0" smtClean="0"/>
              <a:t>SMARTA</a:t>
            </a:r>
            <a:r>
              <a:rPr lang="en-GB" dirty="0" smtClean="0"/>
              <a:t>, where we have teamed up </a:t>
            </a:r>
            <a:r>
              <a:rPr lang="en-GB" smtClean="0"/>
              <a:t>with transport </a:t>
            </a:r>
            <a:r>
              <a:rPr lang="en-GB" dirty="0" smtClean="0"/>
              <a:t>and research experts from the UK, Ireland, Italy, Belgium and Romania. We are assessing the specific needs of inhabitants of rural areas and how to improve transport services in a sustainable and cost effective way. This will involve strategies to introduce demand responsive services and new technologies to make shared mobility more convenient.</a:t>
            </a:r>
          </a:p>
          <a:p>
            <a:endParaRPr lang="en-GB" dirty="0"/>
          </a:p>
        </p:txBody>
      </p:sp>
      <p:sp>
        <p:nvSpPr>
          <p:cNvPr id="4" name="Slide Number Placeholder 3"/>
          <p:cNvSpPr>
            <a:spLocks noGrp="1"/>
          </p:cNvSpPr>
          <p:nvPr>
            <p:ph type="sldNum" sz="quarter" idx="10"/>
          </p:nvPr>
        </p:nvSpPr>
        <p:spPr/>
        <p:txBody>
          <a:bodyPr/>
          <a:lstStyle/>
          <a:p>
            <a:fld id="{74B63D2A-CFBC-404A-8CE3-F178C5ED8327}" type="slidenum">
              <a:rPr lang="en-GB" smtClean="0"/>
              <a:t>26</a:t>
            </a:fld>
            <a:endParaRPr lang="en-GB" dirty="0"/>
          </a:p>
        </p:txBody>
      </p:sp>
    </p:spTree>
    <p:extLst>
      <p:ext uri="{BB962C8B-B14F-4D97-AF65-F5344CB8AC3E}">
        <p14:creationId xmlns:p14="http://schemas.microsoft.com/office/powerpoint/2010/main" val="147459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smtClean="0">
                <a:solidFill>
                  <a:schemeClr val="tx1"/>
                </a:solidFill>
                <a:effectLst/>
                <a:latin typeface="+mn-lt"/>
                <a:ea typeface="+mn-ea"/>
                <a:cs typeface="+mn-cs"/>
              </a:rPr>
              <a:t>KEY SUCCESS FACTORS –</a:t>
            </a:r>
            <a:r>
              <a:rPr lang="en-GB" sz="1200" b="1" i="1" kern="1200" baseline="0" smtClean="0">
                <a:solidFill>
                  <a:schemeClr val="tx1"/>
                </a:solidFill>
                <a:effectLst/>
                <a:latin typeface="+mn-lt"/>
                <a:ea typeface="+mn-ea"/>
                <a:cs typeface="+mn-cs"/>
              </a:rPr>
              <a:t> ALGORITHM TECH</a:t>
            </a:r>
            <a:endParaRPr lang="en-GB" sz="1200" b="1" i="1"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Intelligent use of algorithm to allocate users to mini buses which learns from past usage (time/ day) and adapts it if demand is different. </a:t>
            </a:r>
          </a:p>
          <a:p>
            <a:endParaRPr lang="en-GB" sz="1200" b="1"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3D2A-CFBC-404A-8CE3-F178C5ED8327}" type="slidenum">
              <a:rPr lang="en-GB" smtClean="0"/>
              <a:t>27</a:t>
            </a:fld>
            <a:endParaRPr lang="en-GB" dirty="0"/>
          </a:p>
        </p:txBody>
      </p:sp>
    </p:spTree>
    <p:extLst>
      <p:ext uri="{BB962C8B-B14F-4D97-AF65-F5344CB8AC3E}">
        <p14:creationId xmlns:p14="http://schemas.microsoft.com/office/powerpoint/2010/main" val="167374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https://blogs.spectator.co.uk/2017/01/uber-become-labour-markets-scapegoat/</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https://thenextweb.com/insider/2018/01/24/uber-ceos-self-driving-cabs-will-hit-the-streets-by-mid-2019/</a:t>
            </a:r>
          </a:p>
          <a:p>
            <a:endParaRPr lang="en-GB" dirty="0"/>
          </a:p>
        </p:txBody>
      </p:sp>
      <p:sp>
        <p:nvSpPr>
          <p:cNvPr id="4" name="Slide Number Placeholder 3"/>
          <p:cNvSpPr>
            <a:spLocks noGrp="1"/>
          </p:cNvSpPr>
          <p:nvPr>
            <p:ph type="sldNum" sz="quarter" idx="10"/>
          </p:nvPr>
        </p:nvSpPr>
        <p:spPr/>
        <p:txBody>
          <a:bodyPr/>
          <a:lstStyle/>
          <a:p>
            <a:fld id="{74B63D2A-CFBC-404A-8CE3-F178C5ED8327}" type="slidenum">
              <a:rPr lang="en-GB" smtClean="0"/>
              <a:t>30</a:t>
            </a:fld>
            <a:endParaRPr lang="en-GB"/>
          </a:p>
        </p:txBody>
      </p:sp>
    </p:spTree>
    <p:extLst>
      <p:ext uri="{BB962C8B-B14F-4D97-AF65-F5344CB8AC3E}">
        <p14:creationId xmlns:p14="http://schemas.microsoft.com/office/powerpoint/2010/main" val="189953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The first testing of drone deliveries has taken place in America. It was carried out by Australian start-up </a:t>
            </a:r>
            <a:r>
              <a:rPr lang="en-GB" sz="1200" kern="1200" dirty="0" err="1">
                <a:solidFill>
                  <a:schemeClr val="tx1"/>
                </a:solidFill>
                <a:effectLst/>
                <a:latin typeface="+mn-lt"/>
                <a:ea typeface="+mn-ea"/>
                <a:cs typeface="+mn-cs"/>
              </a:rPr>
              <a:t>Flirtey</a:t>
            </a:r>
            <a:r>
              <a:rPr lang="en-GB" sz="1200" kern="1200" dirty="0">
                <a:solidFill>
                  <a:schemeClr val="tx1"/>
                </a:solidFill>
                <a:effectLst/>
                <a:latin typeface="+mn-lt"/>
                <a:ea typeface="+mn-ea"/>
                <a:cs typeface="+mn-cs"/>
              </a:rPr>
              <a:t>, in partnership with Virginia Tech and NASA. They used a drone to carry 10 pounds (4.5 kilograms) of medical supplies from an airfield in Virginia to a remote clinic about a mile away over three 3-minute flights. </a:t>
            </a:r>
          </a:p>
          <a:p>
            <a:pPr fontAlgn="base"/>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In 2013 Amazon announced plans to launch a ‘Prime Air’ delivery drone service by 2015 but so far has only unveiled a prototype. While the demonstration was a landmark moment for drone technology and policy, it is still a long way off Amazon's vision of a fleet of drones delivering online purchases to customers' doorsteps within 30 minutes. But Amazon is still committed to making its drone delivery service a reality and the U.S. Federal Aviation Administration (FAA) has granted the company permission to begin testing its drones.</a:t>
            </a:r>
            <a:r>
              <a:rPr lang="en-GB" sz="1200" kern="1200" baseline="0" dirty="0">
                <a:solidFill>
                  <a:schemeClr val="tx1"/>
                </a:solidFill>
                <a:effectLst/>
                <a:latin typeface="+mn-lt"/>
                <a:ea typeface="+mn-ea"/>
                <a:cs typeface="+mn-cs"/>
              </a:rPr>
              <a:t> </a:t>
            </a:r>
          </a:p>
          <a:p>
            <a:pPr fontAlgn="base"/>
            <a:endParaRPr lang="en-GB" sz="1200" kern="1200" baseline="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But Amazon isn't the only tech giant doubling down on drone technology. Google’s drone delivery service, dubbed ‘Project Wing’ is reported to be launching sometime in 2017.</a:t>
            </a:r>
          </a:p>
          <a:p>
            <a:pPr fontAlgn="base"/>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Facebook has revealed that it has completed a full-size version of its solar-powered Aquila drone, which is now ready for testing in the United Kingdom. The huge robotic flier, which has the same wingspan as a Boeing 737 jetliner, is designed to circle around in the stratosphere and use lasers to beam Internet access to the most remote corners of the world.</a:t>
            </a:r>
          </a:p>
          <a:p>
            <a:pPr fontAlgn="base"/>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While these developments grab headlines, they tend to overshadow the real progress being made in the drone industry, experts say. Many companies are leveraging drones' ability to capture high-resolution imagery using tech ranging from regular cameras to laser scanners, leading the FAA to predict that drones will spawn a </a:t>
            </a:r>
            <a:r>
              <a:rPr lang="en-GB" sz="1200" b="1" u="sng" kern="1200" dirty="0">
                <a:solidFill>
                  <a:schemeClr val="tx1"/>
                </a:solidFill>
                <a:effectLst/>
                <a:latin typeface="+mn-lt"/>
                <a:ea typeface="+mn-ea"/>
                <a:cs typeface="+mn-cs"/>
              </a:rPr>
              <a:t>$90 billion</a:t>
            </a:r>
            <a:r>
              <a:rPr lang="en-GB" sz="1200" kern="1200" dirty="0">
                <a:solidFill>
                  <a:schemeClr val="tx1"/>
                </a:solidFill>
                <a:effectLst/>
                <a:latin typeface="+mn-lt"/>
                <a:ea typeface="+mn-ea"/>
                <a:cs typeface="+mn-cs"/>
              </a:rPr>
              <a:t> industry within a decade.</a:t>
            </a:r>
          </a:p>
          <a:p>
            <a:pPr fontAlgn="base"/>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As well as transportation drones could help farmers prioritize where to apply fertilizer. They also could help energy companies monitor their infrastructure. Drones could even enable emergency first response teams to quickly map the extent of damage after natural disasters. And because the technology is still in its infancy, the potential is limitless.</a:t>
            </a:r>
          </a:p>
          <a:p>
            <a:pPr fontAlgn="base"/>
            <a:endParaRPr lang="en-GB" sz="1200" kern="1200" dirty="0">
              <a:solidFill>
                <a:schemeClr val="tx1"/>
              </a:solidFill>
              <a:effectLst/>
              <a:latin typeface="+mn-lt"/>
              <a:ea typeface="+mn-ea"/>
              <a:cs typeface="+mn-cs"/>
            </a:endParaRPr>
          </a:p>
          <a:p>
            <a:pPr fontAlgn="base"/>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3D2A-CFBC-404A-8CE3-F178C5ED8327}" type="slidenum">
              <a:rPr lang="en-GB" smtClean="0"/>
              <a:t>32</a:t>
            </a:fld>
            <a:endParaRPr lang="en-GB"/>
          </a:p>
        </p:txBody>
      </p:sp>
    </p:spTree>
    <p:extLst>
      <p:ext uri="{BB962C8B-B14F-4D97-AF65-F5344CB8AC3E}">
        <p14:creationId xmlns:p14="http://schemas.microsoft.com/office/powerpoint/2010/main" val="3552768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2925" spc="-31" baseline="0">
                <a:solidFill>
                  <a:schemeClr val="accent2">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463" b="1" cap="small" spc="122" baseline="0">
                <a:solidFill>
                  <a:schemeClr val="tx2"/>
                </a:solidFill>
                <a:latin typeface="+mj-lt"/>
              </a:defRPr>
            </a:lvl1pPr>
            <a:lvl2pPr marL="278606" indent="0" algn="ctr">
              <a:buNone/>
              <a:defRPr sz="1463"/>
            </a:lvl2pPr>
            <a:lvl3pPr marL="557213" indent="0" algn="ctr">
              <a:buNone/>
              <a:defRPr sz="1463"/>
            </a:lvl3pPr>
            <a:lvl4pPr marL="835819" indent="0" algn="ctr">
              <a:buNone/>
              <a:defRPr sz="1219"/>
            </a:lvl4pPr>
            <a:lvl5pPr marL="1114425" indent="0" algn="ctr">
              <a:buNone/>
              <a:defRPr sz="1219"/>
            </a:lvl5pPr>
            <a:lvl6pPr marL="1393031" indent="0" algn="ctr">
              <a:buNone/>
              <a:defRPr sz="1219"/>
            </a:lvl6pPr>
            <a:lvl7pPr marL="1671638" indent="0" algn="ctr">
              <a:buNone/>
              <a:defRPr sz="1219"/>
            </a:lvl7pPr>
            <a:lvl8pPr marL="1950244" indent="0" algn="ctr">
              <a:buNone/>
              <a:defRPr sz="1219"/>
            </a:lvl8pPr>
            <a:lvl9pPr marL="2228850" indent="0" algn="ctr">
              <a:buNone/>
              <a:defRPr sz="121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A6C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265943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298E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2404449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397DB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1958412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312184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9C24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3811331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1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10478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206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8C37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121893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2859498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BB12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48268" y="286605"/>
            <a:ext cx="1418492" cy="537732"/>
          </a:xfrm>
          <a:prstGeom prst="rect">
            <a:avLst/>
          </a:prstGeom>
        </p:spPr>
      </p:pic>
    </p:spTree>
    <p:extLst>
      <p:ext uri="{BB962C8B-B14F-4D97-AF65-F5344CB8AC3E}">
        <p14:creationId xmlns:p14="http://schemas.microsoft.com/office/powerpoint/2010/main" val="1607110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8A8A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60577" y="290943"/>
            <a:ext cx="1418492" cy="387927"/>
          </a:xfrm>
          <a:prstGeom prst="rect">
            <a:avLst/>
          </a:prstGeom>
        </p:spPr>
      </p:pic>
    </p:spTree>
    <p:extLst>
      <p:ext uri="{BB962C8B-B14F-4D97-AF65-F5344CB8AC3E}">
        <p14:creationId xmlns:p14="http://schemas.microsoft.com/office/powerpoint/2010/main" val="33083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A6C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3132187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4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6592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3216758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3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298E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1480447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2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397DB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45465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3869989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8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9C24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2142763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2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10478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2229026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7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8C37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2626280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6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78900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BB12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125181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97644" indent="-197644">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2CEF3B-A037-46D0-B02C-1428F07E9383}"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extLst>
      <p:ext uri="{BB962C8B-B14F-4D97-AF65-F5344CB8AC3E}">
        <p14:creationId xmlns:p14="http://schemas.microsoft.com/office/powerpoint/2010/main" val="2231644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0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8A8A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sp>
        <p:nvSpPr>
          <p:cNvPr id="16" name="Picture Placeholder 2"/>
          <p:cNvSpPr>
            <a:spLocks noGrp="1" noChangeAspect="1"/>
          </p:cNvSpPr>
          <p:nvPr>
            <p:ph type="pic" idx="1"/>
          </p:nvPr>
        </p:nvSpPr>
        <p:spPr>
          <a:xfrm>
            <a:off x="3065145" y="0"/>
            <a:ext cx="6078856" cy="6858000"/>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Tree>
    <p:extLst>
      <p:ext uri="{BB962C8B-B14F-4D97-AF65-F5344CB8AC3E}">
        <p14:creationId xmlns:p14="http://schemas.microsoft.com/office/powerpoint/2010/main" val="1018241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A6C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6592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9642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298E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08000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2666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41658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9C24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02033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10478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5551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8C37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78954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2487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2925" b="0">
                <a:solidFill>
                  <a:schemeClr val="accent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463" b="1" cap="all" spc="122" baseline="0">
                <a:solidFill>
                  <a:schemeClr val="tx2"/>
                </a:solidFill>
                <a:latin typeface="+mj-lt"/>
              </a:defRPr>
            </a:lvl1pPr>
            <a:lvl2pPr marL="278606" indent="0">
              <a:buNone/>
              <a:defRPr sz="1097">
                <a:solidFill>
                  <a:schemeClr val="tx1">
                    <a:tint val="75000"/>
                  </a:schemeClr>
                </a:solidFill>
              </a:defRPr>
            </a:lvl2pPr>
            <a:lvl3pPr marL="557213" indent="0">
              <a:buNone/>
              <a:defRPr sz="975">
                <a:solidFill>
                  <a:schemeClr val="tx1">
                    <a:tint val="75000"/>
                  </a:schemeClr>
                </a:solidFill>
              </a:defRPr>
            </a:lvl3pPr>
            <a:lvl4pPr marL="835819" indent="0">
              <a:buNone/>
              <a:defRPr sz="854">
                <a:solidFill>
                  <a:schemeClr val="tx1">
                    <a:tint val="75000"/>
                  </a:schemeClr>
                </a:solidFill>
              </a:defRPr>
            </a:lvl4pPr>
            <a:lvl5pPr marL="1114425" indent="0">
              <a:buNone/>
              <a:defRPr sz="854">
                <a:solidFill>
                  <a:schemeClr val="tx1">
                    <a:tint val="75000"/>
                  </a:schemeClr>
                </a:solidFill>
              </a:defRPr>
            </a:lvl5pPr>
            <a:lvl6pPr marL="1393031" indent="0">
              <a:buNone/>
              <a:defRPr sz="854">
                <a:solidFill>
                  <a:schemeClr val="tx1">
                    <a:tint val="75000"/>
                  </a:schemeClr>
                </a:solidFill>
              </a:defRPr>
            </a:lvl6pPr>
            <a:lvl7pPr marL="1671638" indent="0">
              <a:buNone/>
              <a:defRPr sz="854">
                <a:solidFill>
                  <a:schemeClr val="tx1">
                    <a:tint val="75000"/>
                  </a:schemeClr>
                </a:solidFill>
              </a:defRPr>
            </a:lvl7pPr>
            <a:lvl8pPr marL="1950244" indent="0">
              <a:buNone/>
              <a:defRPr sz="854">
                <a:solidFill>
                  <a:schemeClr val="tx1">
                    <a:tint val="75000"/>
                  </a:schemeClr>
                </a:solidFill>
              </a:defRPr>
            </a:lvl8pPr>
            <a:lvl9pPr marL="2228850" indent="0">
              <a:buNone/>
              <a:defRPr sz="85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BB12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35230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8A8A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1" y="5074920"/>
            <a:ext cx="7585235" cy="822960"/>
          </a:xfrm>
        </p:spPr>
        <p:txBody>
          <a:bodyPr tIns="0" bIns="0" anchor="b">
            <a:noAutofit/>
          </a:bodyPr>
          <a:lstStyle>
            <a:lvl1pPr>
              <a:defRPr sz="2194" b="0" cap="all" baseline="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endParaRPr lang="en-US" dirty="0"/>
          </a:p>
        </p:txBody>
      </p:sp>
      <p:sp>
        <p:nvSpPr>
          <p:cNvPr id="4" name="Text Placeholder 3"/>
          <p:cNvSpPr>
            <a:spLocks noGrp="1"/>
          </p:cNvSpPr>
          <p:nvPr>
            <p:ph type="body" sz="half" idx="2"/>
          </p:nvPr>
        </p:nvSpPr>
        <p:spPr>
          <a:xfrm>
            <a:off x="822961" y="5907024"/>
            <a:ext cx="7584948" cy="594360"/>
          </a:xfrm>
        </p:spPr>
        <p:txBody>
          <a:bodyPr lIns="91440" tIns="0" rIns="91440" bIns="0">
            <a:normAutofit/>
          </a:bodyPr>
          <a:lstStyle>
            <a:lvl1pPr marL="0" indent="0">
              <a:spcBef>
                <a:spcPts val="0"/>
              </a:spcBef>
              <a:spcAft>
                <a:spcPts val="366"/>
              </a:spcAft>
              <a:buNone/>
              <a:defRPr sz="975">
                <a:solidFill>
                  <a:srgbClr val="FFFFFF"/>
                </a:solidFill>
                <a:latin typeface="+mj-lt"/>
              </a:defRPr>
            </a:lvl1pPr>
            <a:lvl2pPr marL="278606" indent="0">
              <a:buNone/>
              <a:defRPr sz="731"/>
            </a:lvl2pPr>
            <a:lvl3pPr marL="557213" indent="0">
              <a:buNone/>
              <a:defRPr sz="610"/>
            </a:lvl3pPr>
            <a:lvl4pPr marL="835819" indent="0">
              <a:buNone/>
              <a:defRPr sz="548"/>
            </a:lvl4pPr>
            <a:lvl5pPr marL="1114425" indent="0">
              <a:buNone/>
              <a:defRPr sz="548"/>
            </a:lvl5pPr>
            <a:lvl6pPr marL="1393031" indent="0">
              <a:buNone/>
              <a:defRPr sz="548"/>
            </a:lvl6pPr>
            <a:lvl7pPr marL="1671638" indent="0">
              <a:buNone/>
              <a:defRPr sz="548"/>
            </a:lvl7pPr>
            <a:lvl8pPr marL="1950244" indent="0">
              <a:buNone/>
              <a:defRPr sz="548"/>
            </a:lvl8pPr>
            <a:lvl9pPr marL="2228850" indent="0">
              <a:buNone/>
              <a:defRPr sz="548"/>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57416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DFF08F-DC6B-4601-B491-B0F83F6DD2DA}" type="datetimeFigureOut">
              <a:rPr lang="en-US" smtClean="0"/>
              <a:pPr/>
              <a:t>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3546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609523" y="412302"/>
            <a:ext cx="1905828" cy="5759898"/>
          </a:xfrm>
        </p:spPr>
        <p:txBody>
          <a:bodyPr vert="eaVert">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rot="5400000">
            <a:off x="7567957" y="5224811"/>
            <a:ext cx="1536700" cy="358087"/>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4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3"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9" y="6459796"/>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7"/>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8"/>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960577" y="290943"/>
            <a:ext cx="1418492" cy="387927"/>
          </a:xfrm>
          <a:prstGeom prst="rect">
            <a:avLst/>
          </a:prstGeom>
        </p:spPr>
      </p:pic>
    </p:spTree>
    <p:extLst>
      <p:ext uri="{BB962C8B-B14F-4D97-AF65-F5344CB8AC3E}">
        <p14:creationId xmlns:p14="http://schemas.microsoft.com/office/powerpoint/2010/main" val="404545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8"/>
            <a:ext cx="7543800" cy="1091623"/>
          </a:xfrm>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22960" y="1563758"/>
            <a:ext cx="3703320" cy="4305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563763"/>
            <a:ext cx="3703320" cy="4305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8"/>
            <a:ext cx="7543800" cy="1104875"/>
          </a:xfrm>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1524001"/>
            <a:ext cx="3703320" cy="689113"/>
          </a:xfrm>
        </p:spPr>
        <p:txBody>
          <a:bodyPr lIns="91440" rIns="91440" anchor="ctr">
            <a:normAutofit/>
          </a:bodyPr>
          <a:lstStyle>
            <a:lvl1pPr marL="0" indent="0">
              <a:buNone/>
              <a:defRPr sz="1219" b="0" cap="all" baseline="0">
                <a:solidFill>
                  <a:schemeClr val="tx2"/>
                </a:solidFill>
              </a:defRPr>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p:cNvSpPr>
            <a:spLocks noGrp="1"/>
          </p:cNvSpPr>
          <p:nvPr>
            <p:ph sz="half" idx="2"/>
          </p:nvPr>
        </p:nvSpPr>
        <p:spPr>
          <a:xfrm>
            <a:off x="822960" y="2213113"/>
            <a:ext cx="3703320" cy="3655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524001"/>
            <a:ext cx="3703320" cy="689113"/>
          </a:xfrm>
        </p:spPr>
        <p:txBody>
          <a:bodyPr lIns="91440" rIns="91440" anchor="ctr">
            <a:normAutofit/>
          </a:bodyPr>
          <a:lstStyle>
            <a:lvl1pPr marL="0" indent="0">
              <a:buNone/>
              <a:defRPr sz="1219" b="0" cap="all" baseline="0">
                <a:solidFill>
                  <a:schemeClr val="tx2"/>
                </a:solidFill>
              </a:defRPr>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p:cNvSpPr>
            <a:spLocks noGrp="1"/>
          </p:cNvSpPr>
          <p:nvPr>
            <p:ph sz="quarter" idx="4"/>
          </p:nvPr>
        </p:nvSpPr>
        <p:spPr>
          <a:xfrm>
            <a:off x="4663440" y="2213112"/>
            <a:ext cx="3703320" cy="3655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81">
                <a:solidFill>
                  <a:schemeClr val="accent2">
                    <a:lumMod val="75000"/>
                  </a:schemeClr>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2/4/2019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 y="0"/>
            <a:ext cx="3007838" cy="6858000"/>
          </a:xfrm>
          <a:prstGeom prst="rect">
            <a:avLst/>
          </a:prstGeom>
          <a:solidFill>
            <a:srgbClr val="6592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07838" y="0"/>
            <a:ext cx="4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52580" y="3392558"/>
            <a:ext cx="5217050" cy="2924514"/>
          </a:xfrm>
        </p:spPr>
        <p:txBody>
          <a:bodyPr lIns="72000" rIns="72000">
            <a:noAutofit/>
          </a:bodyPr>
          <a:lstStyle>
            <a:lvl1pPr>
              <a:defRPr sz="975" b="0">
                <a:solidFill>
                  <a:schemeClr val="accent2"/>
                </a:solidFill>
                <a:latin typeface="+mj-lt"/>
              </a:defRPr>
            </a:lvl1pPr>
            <a:lvl2pPr marL="109688" indent="0">
              <a:lnSpc>
                <a:spcPct val="100000"/>
              </a:lnSpc>
              <a:spcBef>
                <a:spcPts val="122"/>
              </a:spcBef>
              <a:spcAft>
                <a:spcPts val="122"/>
              </a:spcAft>
              <a:buFont typeface="Arial" panose="020B0604020202020204" pitchFamily="34" charset="0"/>
              <a:buNone/>
              <a:defRPr sz="854">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96DFF08F-DC6B-4601-B491-B0F83F6DD2DA}" type="datetimeFigureOut">
              <a:rPr lang="en-US" dirty="0"/>
              <a:pPr/>
              <a:t>2/4/2019</a:t>
            </a:fld>
            <a:endParaRPr lang="en-US" dirty="0"/>
          </a:p>
        </p:txBody>
      </p:sp>
      <p:sp>
        <p:nvSpPr>
          <p:cNvPr id="12" name="Content Placeholder 11"/>
          <p:cNvSpPr>
            <a:spLocks noGrp="1"/>
          </p:cNvSpPr>
          <p:nvPr>
            <p:ph sz="quarter" idx="13"/>
          </p:nvPr>
        </p:nvSpPr>
        <p:spPr>
          <a:xfrm>
            <a:off x="3252581"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1"/>
          <p:cNvSpPr>
            <a:spLocks noGrp="1"/>
          </p:cNvSpPr>
          <p:nvPr>
            <p:ph sz="quarter" idx="14"/>
          </p:nvPr>
        </p:nvSpPr>
        <p:spPr>
          <a:xfrm>
            <a:off x="6108896" y="790866"/>
            <a:ext cx="2360735"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title" hasCustomPrompt="1"/>
          </p:nvPr>
        </p:nvSpPr>
        <p:spPr>
          <a:xfrm>
            <a:off x="304058" y="368539"/>
            <a:ext cx="2430000" cy="1329635"/>
          </a:xfrm>
        </p:spPr>
        <p:txBody>
          <a:bodyPr anchor="t" anchorCtr="0">
            <a:noAutofit/>
          </a:bodyPr>
          <a:lstStyle>
            <a:lvl1pPr>
              <a:defRPr sz="2194" b="0" cap="all" baseline="0">
                <a:solidFill>
                  <a:srgbClr val="FFFFFF"/>
                </a:solidFill>
                <a:latin typeface="+mj-lt"/>
              </a:defRPr>
            </a:lvl1pPr>
          </a:lstStyle>
          <a:p>
            <a:r>
              <a:rPr lang="en-US" dirty="0"/>
              <a:t>CLICK TO EDIT MASTER TITLE STYLE</a:t>
            </a:r>
          </a:p>
        </p:txBody>
      </p:sp>
      <p:sp>
        <p:nvSpPr>
          <p:cNvPr id="17" name="Text Placeholder 16"/>
          <p:cNvSpPr>
            <a:spLocks noGrp="1"/>
          </p:cNvSpPr>
          <p:nvPr>
            <p:ph type="body" sz="quarter" idx="15"/>
          </p:nvPr>
        </p:nvSpPr>
        <p:spPr>
          <a:xfrm>
            <a:off x="304058" y="1812476"/>
            <a:ext cx="2430000" cy="4504601"/>
          </a:xfrm>
        </p:spPr>
        <p:txBody>
          <a:bodyPr wrap="square" lIns="72000" rIns="72000">
            <a:normAutofit/>
          </a:bodyPr>
          <a:lstStyle>
            <a:lvl1pPr>
              <a:defRPr sz="975">
                <a:solidFill>
                  <a:schemeClr val="bg1"/>
                </a:solidFill>
                <a:latin typeface="+mj-lt"/>
              </a:defRPr>
            </a:lvl1pPr>
            <a:lvl2pPr marL="234029" indent="-111443">
              <a:spcBef>
                <a:spcPts val="366"/>
              </a:spcBef>
              <a:buFont typeface="Wingdings" panose="05000000000000000000" pitchFamily="2" charset="2"/>
              <a:buChar char="§"/>
              <a:defRPr sz="1219" b="1" cap="small" baseline="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789" t="26428" r="5860" b="19692"/>
          <a:stretch/>
        </p:blipFill>
        <p:spPr>
          <a:xfrm>
            <a:off x="6785113" y="286605"/>
            <a:ext cx="1581647" cy="537732"/>
          </a:xfrm>
          <a:prstGeom prst="rect">
            <a:avLst/>
          </a:prstGeom>
        </p:spPr>
      </p:pic>
    </p:spTree>
    <p:extLst>
      <p:ext uri="{BB962C8B-B14F-4D97-AF65-F5344CB8AC3E}">
        <p14:creationId xmlns:p14="http://schemas.microsoft.com/office/powerpoint/2010/main" val="16346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8"/>
            <a:ext cx="7543800" cy="109390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63762"/>
            <a:ext cx="7543800" cy="430533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90"/>
            <a:ext cx="1854203" cy="365125"/>
          </a:xfrm>
          <a:prstGeom prst="rect">
            <a:avLst/>
          </a:prstGeom>
        </p:spPr>
        <p:txBody>
          <a:bodyPr vert="horz" lIns="91440" tIns="45720" rIns="91440" bIns="45720" rtlCol="0" anchor="ctr"/>
          <a:lstStyle>
            <a:lvl1pPr algn="l">
              <a:defRPr sz="548">
                <a:solidFill>
                  <a:srgbClr val="FFFFFF"/>
                </a:solidFill>
              </a:defRPr>
            </a:lvl1pPr>
          </a:lstStyle>
          <a:p>
            <a:fld id="{96DFF08F-DC6B-4601-B491-B0F83F6DD2DA}" type="datetimeFigureOut">
              <a:rPr lang="en-US" dirty="0"/>
              <a:pPr/>
              <a:t>2/4/2019</a:t>
            </a:fld>
            <a:endParaRPr lang="en-US" dirty="0"/>
          </a:p>
        </p:txBody>
      </p:sp>
      <p:sp>
        <p:nvSpPr>
          <p:cNvPr id="5" name="Footer Placeholder 4"/>
          <p:cNvSpPr>
            <a:spLocks noGrp="1"/>
          </p:cNvSpPr>
          <p:nvPr>
            <p:ph type="ftr" sz="quarter" idx="3"/>
          </p:nvPr>
        </p:nvSpPr>
        <p:spPr>
          <a:xfrm>
            <a:off x="2764639" y="6459790"/>
            <a:ext cx="3617103" cy="365125"/>
          </a:xfrm>
          <a:prstGeom prst="rect">
            <a:avLst/>
          </a:prstGeom>
        </p:spPr>
        <p:txBody>
          <a:bodyPr vert="horz" lIns="91440" tIns="45720" rIns="91440" bIns="45720" rtlCol="0" anchor="ctr"/>
          <a:lstStyle>
            <a:lvl1pPr algn="ctr">
              <a:defRPr sz="548"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627167" y="6446842"/>
            <a:ext cx="408362" cy="365125"/>
          </a:xfrm>
          <a:prstGeom prst="rect">
            <a:avLst/>
          </a:prstGeom>
        </p:spPr>
        <p:txBody>
          <a:bodyPr vert="horz" lIns="91440" tIns="45720" rIns="91440" bIns="45720" rtlCol="0" anchor="ctr"/>
          <a:lstStyle>
            <a:lvl1pPr algn="r">
              <a:defRPr sz="64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22961" y="1380512"/>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 id="2147483651" r:id="rId4"/>
    <p:sldLayoutId id="2147483652" r:id="rId5"/>
    <p:sldLayoutId id="2147483653" r:id="rId6"/>
    <p:sldLayoutId id="2147483654" r:id="rId7"/>
    <p:sldLayoutId id="2147483655" r:id="rId8"/>
    <p:sldLayoutId id="2147483661" r:id="rId9"/>
    <p:sldLayoutId id="2147483667" r:id="rId10"/>
    <p:sldLayoutId id="2147483662" r:id="rId11"/>
    <p:sldLayoutId id="2147483664" r:id="rId12"/>
    <p:sldLayoutId id="2147483666" r:id="rId13"/>
    <p:sldLayoutId id="2147483665" r:id="rId14"/>
    <p:sldLayoutId id="2147483693" r:id="rId15"/>
    <p:sldLayoutId id="2147483663" r:id="rId16"/>
    <p:sldLayoutId id="2147483669" r:id="rId17"/>
    <p:sldLayoutId id="2147483668" r:id="rId18"/>
    <p:sldLayoutId id="2147483690" r:id="rId19"/>
    <p:sldLayoutId id="2147483672" r:id="rId20"/>
    <p:sldLayoutId id="2147483676" r:id="rId21"/>
    <p:sldLayoutId id="2147483675" r:id="rId22"/>
    <p:sldLayoutId id="2147483674" r:id="rId23"/>
    <p:sldLayoutId id="2147483673" r:id="rId24"/>
    <p:sldLayoutId id="2147483680" r:id="rId25"/>
    <p:sldLayoutId id="2147483694" r:id="rId26"/>
    <p:sldLayoutId id="2147483679" r:id="rId27"/>
    <p:sldLayoutId id="2147483678" r:id="rId28"/>
    <p:sldLayoutId id="2147483677" r:id="rId29"/>
    <p:sldLayoutId id="2147483691" r:id="rId30"/>
    <p:sldLayoutId id="2147483657" r:id="rId31"/>
    <p:sldLayoutId id="2147483683" r:id="rId32"/>
    <p:sldLayoutId id="2147483689" r:id="rId33"/>
    <p:sldLayoutId id="2147483688" r:id="rId34"/>
    <p:sldLayoutId id="2147483687" r:id="rId35"/>
    <p:sldLayoutId id="2147483686" r:id="rId36"/>
    <p:sldLayoutId id="2147483695" r:id="rId37"/>
    <p:sldLayoutId id="2147483685" r:id="rId38"/>
    <p:sldLayoutId id="2147483684" r:id="rId39"/>
    <p:sldLayoutId id="2147483681" r:id="rId40"/>
    <p:sldLayoutId id="2147483692" r:id="rId41"/>
    <p:sldLayoutId id="2147483671" r:id="rId42"/>
    <p:sldLayoutId id="2147483658" r:id="rId43"/>
    <p:sldLayoutId id="2147483659" r:id="rId44"/>
    <p:sldLayoutId id="2147483697" r:id="rId45"/>
  </p:sldLayoutIdLst>
  <p:txStyles>
    <p:titleStyle>
      <a:lvl1pPr algn="l" defTabSz="557213" rtl="0" eaLnBrk="1" latinLnBrk="0" hangingPunct="1">
        <a:lnSpc>
          <a:spcPct val="85000"/>
        </a:lnSpc>
        <a:spcBef>
          <a:spcPct val="0"/>
        </a:spcBef>
        <a:buNone/>
        <a:defRPr sz="2681" kern="1200" spc="-31" baseline="0">
          <a:solidFill>
            <a:schemeClr val="accent2">
              <a:lumMod val="75000"/>
            </a:schemeClr>
          </a:solidFill>
          <a:latin typeface="+mj-lt"/>
          <a:ea typeface="+mj-ea"/>
          <a:cs typeface="+mj-cs"/>
        </a:defRPr>
      </a:lvl1pPr>
    </p:titleStyle>
    <p:bodyStyle>
      <a:lvl1pPr marL="55721" indent="-55721" algn="l" defTabSz="557213" rtl="0" eaLnBrk="1" latinLnBrk="0" hangingPunct="1">
        <a:lnSpc>
          <a:spcPct val="90000"/>
        </a:lnSpc>
        <a:spcBef>
          <a:spcPts val="731"/>
        </a:spcBef>
        <a:spcAft>
          <a:spcPts val="122"/>
        </a:spcAft>
        <a:buClr>
          <a:schemeClr val="accent1"/>
        </a:buClr>
        <a:buSzPct val="100000"/>
        <a:buFont typeface="Calibri" panose="020F0502020204030204" pitchFamily="34" charset="0"/>
        <a:buChar char=" "/>
        <a:defRPr sz="1219" kern="1200">
          <a:solidFill>
            <a:schemeClr val="tx1">
              <a:lumMod val="75000"/>
              <a:lumOff val="25000"/>
            </a:schemeClr>
          </a:solidFill>
          <a:latin typeface="+mn-lt"/>
          <a:ea typeface="+mn-ea"/>
          <a:cs typeface="+mn-cs"/>
        </a:defRPr>
      </a:lvl1pPr>
      <a:lvl2pPr marL="234029" indent="-111443" algn="l" defTabSz="557213" rtl="0" eaLnBrk="1" latinLnBrk="0" hangingPunct="1">
        <a:lnSpc>
          <a:spcPct val="90000"/>
        </a:lnSpc>
        <a:spcBef>
          <a:spcPts val="122"/>
        </a:spcBef>
        <a:spcAft>
          <a:spcPts val="244"/>
        </a:spcAft>
        <a:buClr>
          <a:schemeClr val="accent1"/>
        </a:buClr>
        <a:buFont typeface="Calibri" pitchFamily="34" charset="0"/>
        <a:buChar char="◦"/>
        <a:defRPr sz="1097" kern="1200">
          <a:solidFill>
            <a:schemeClr val="tx1">
              <a:lumMod val="75000"/>
              <a:lumOff val="25000"/>
            </a:schemeClr>
          </a:solidFill>
          <a:latin typeface="+mn-lt"/>
          <a:ea typeface="+mn-ea"/>
          <a:cs typeface="+mn-cs"/>
        </a:defRPr>
      </a:lvl2pPr>
      <a:lvl3pPr marL="345472" indent="-111443"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3pPr>
      <a:lvl4pPr marL="456914" indent="-111443"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4pPr>
      <a:lvl5pPr marL="568357" indent="-111443"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5pPr>
      <a:lvl6pPr marL="670313" indent="-139304"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6pPr>
      <a:lvl7pPr marL="792188" indent="-139304"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7pPr>
      <a:lvl8pPr marL="914063" indent="-139304"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8pPr>
      <a:lvl9pPr marL="1035938" indent="-139304" algn="l" defTabSz="557213" rtl="0" eaLnBrk="1" latinLnBrk="0" hangingPunct="1">
        <a:lnSpc>
          <a:spcPct val="90000"/>
        </a:lnSpc>
        <a:spcBef>
          <a:spcPts val="122"/>
        </a:spcBef>
        <a:spcAft>
          <a:spcPts val="244"/>
        </a:spcAft>
        <a:buClr>
          <a:schemeClr val="accent1"/>
        </a:buClr>
        <a:buFont typeface="Calibri" pitchFamily="34" charset="0"/>
        <a:buChar char="◦"/>
        <a:defRPr sz="854" kern="1200">
          <a:solidFill>
            <a:schemeClr val="tx1">
              <a:lumMod val="75000"/>
              <a:lumOff val="25000"/>
            </a:schemeClr>
          </a:solidFill>
          <a:latin typeface="+mn-lt"/>
          <a:ea typeface="+mn-ea"/>
          <a:cs typeface="+mn-cs"/>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youtube.com/watch?v=jbFSsd13kF0" TargetMode="External"/><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hyperlink" Target="http://www.texelhopper.nl/"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4546" y="3429000"/>
            <a:ext cx="7351383" cy="892486"/>
          </a:xfrm>
        </p:spPr>
        <p:txBody>
          <a:bodyPr>
            <a:normAutofit/>
          </a:bodyPr>
          <a:lstStyle/>
          <a:p>
            <a:pPr>
              <a:lnSpc>
                <a:spcPct val="110000"/>
              </a:lnSpc>
            </a:pPr>
            <a:r>
              <a:rPr lang="en-GB" sz="3600" dirty="0" smtClean="0"/>
              <a:t>Moving towards Rural Vibrancy</a:t>
            </a:r>
            <a:endParaRPr lang="en-GB" sz="3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90" t="27416" r="6043" b="18077"/>
          <a:stretch/>
        </p:blipFill>
        <p:spPr>
          <a:xfrm>
            <a:off x="894546" y="1218679"/>
            <a:ext cx="5418855" cy="1377675"/>
          </a:xfrm>
          <a:prstGeom prst="rect">
            <a:avLst/>
          </a:prstGeom>
        </p:spPr>
      </p:pic>
      <p:sp>
        <p:nvSpPr>
          <p:cNvPr id="6" name="Subtitle 2"/>
          <p:cNvSpPr txBox="1">
            <a:spLocks/>
          </p:cNvSpPr>
          <p:nvPr/>
        </p:nvSpPr>
        <p:spPr>
          <a:xfrm>
            <a:off x="894546" y="4538574"/>
            <a:ext cx="8144680" cy="544128"/>
          </a:xfrm>
          <a:prstGeom prst="rect">
            <a:avLst/>
          </a:prstGeom>
        </p:spPr>
        <p:txBody>
          <a:bodyPr vert="horz" lIns="91440" tIns="45720" rIns="91440" bIns="45720" rtlCol="0">
            <a:normAutofit/>
          </a:bodyPr>
          <a:lstStyle>
            <a:lvl1pPr marL="0" indent="0" algn="l" defTabSz="557213" rtl="0" eaLnBrk="1" latinLnBrk="0" hangingPunct="1">
              <a:lnSpc>
                <a:spcPct val="90000"/>
              </a:lnSpc>
              <a:spcBef>
                <a:spcPts val="731"/>
              </a:spcBef>
              <a:spcAft>
                <a:spcPts val="122"/>
              </a:spcAft>
              <a:buClr>
                <a:schemeClr val="accent1"/>
              </a:buClr>
              <a:buSzPct val="100000"/>
              <a:buFont typeface="Calibri" panose="020F0502020204030204" pitchFamily="34" charset="0"/>
              <a:buNone/>
              <a:defRPr sz="1463" b="1" kern="1200" cap="small" spc="122" baseline="0">
                <a:solidFill>
                  <a:schemeClr val="tx2"/>
                </a:solidFill>
                <a:latin typeface="+mj-lt"/>
                <a:ea typeface="+mn-ea"/>
                <a:cs typeface="+mn-cs"/>
              </a:defRPr>
            </a:lvl1pPr>
            <a:lvl2pPr marL="278606" indent="0" algn="ctr" defTabSz="557213" rtl="0" eaLnBrk="1" latinLnBrk="0" hangingPunct="1">
              <a:lnSpc>
                <a:spcPct val="90000"/>
              </a:lnSpc>
              <a:spcBef>
                <a:spcPts val="122"/>
              </a:spcBef>
              <a:spcAft>
                <a:spcPts val="244"/>
              </a:spcAft>
              <a:buClr>
                <a:schemeClr val="accent1"/>
              </a:buClr>
              <a:buFont typeface="Calibri" pitchFamily="34" charset="0"/>
              <a:buNone/>
              <a:defRPr sz="1463" kern="1200">
                <a:solidFill>
                  <a:schemeClr val="tx1">
                    <a:lumMod val="75000"/>
                    <a:lumOff val="25000"/>
                  </a:schemeClr>
                </a:solidFill>
                <a:latin typeface="+mn-lt"/>
                <a:ea typeface="+mn-ea"/>
                <a:cs typeface="+mn-cs"/>
              </a:defRPr>
            </a:lvl2pPr>
            <a:lvl3pPr marL="557213" indent="0" algn="ctr" defTabSz="557213" rtl="0" eaLnBrk="1" latinLnBrk="0" hangingPunct="1">
              <a:lnSpc>
                <a:spcPct val="90000"/>
              </a:lnSpc>
              <a:spcBef>
                <a:spcPts val="122"/>
              </a:spcBef>
              <a:spcAft>
                <a:spcPts val="244"/>
              </a:spcAft>
              <a:buClr>
                <a:schemeClr val="accent1"/>
              </a:buClr>
              <a:buFont typeface="Calibri" pitchFamily="34" charset="0"/>
              <a:buNone/>
              <a:defRPr sz="1463" kern="1200">
                <a:solidFill>
                  <a:schemeClr val="tx1">
                    <a:lumMod val="75000"/>
                    <a:lumOff val="25000"/>
                  </a:schemeClr>
                </a:solidFill>
                <a:latin typeface="+mn-lt"/>
                <a:ea typeface="+mn-ea"/>
                <a:cs typeface="+mn-cs"/>
              </a:defRPr>
            </a:lvl3pPr>
            <a:lvl4pPr marL="835819"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4pPr>
            <a:lvl5pPr marL="1114425"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5pPr>
            <a:lvl6pPr marL="1393031"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6pPr>
            <a:lvl7pPr marL="1671638"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7pPr>
            <a:lvl8pPr marL="1950244"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8pPr>
            <a:lvl9pPr marL="2228850" indent="0" algn="ctr" defTabSz="557213" rtl="0" eaLnBrk="1" latinLnBrk="0" hangingPunct="1">
              <a:lnSpc>
                <a:spcPct val="90000"/>
              </a:lnSpc>
              <a:spcBef>
                <a:spcPts val="122"/>
              </a:spcBef>
              <a:spcAft>
                <a:spcPts val="244"/>
              </a:spcAft>
              <a:buClr>
                <a:schemeClr val="accent1"/>
              </a:buClr>
              <a:buFont typeface="Calibri" pitchFamily="34" charset="0"/>
              <a:buNone/>
              <a:defRPr sz="1219" kern="1200">
                <a:solidFill>
                  <a:schemeClr val="tx1">
                    <a:lumMod val="75000"/>
                    <a:lumOff val="25000"/>
                  </a:schemeClr>
                </a:solidFill>
                <a:latin typeface="+mn-lt"/>
                <a:ea typeface="+mn-ea"/>
                <a:cs typeface="+mn-cs"/>
              </a:defRPr>
            </a:lvl9pPr>
          </a:lstStyle>
          <a:p>
            <a:r>
              <a:rPr lang="en-GB" sz="2000" dirty="0" smtClean="0"/>
              <a:t>Mike Axon</a:t>
            </a:r>
            <a:endParaRPr lang="en-GB" sz="2000" dirty="0"/>
          </a:p>
        </p:txBody>
      </p:sp>
    </p:spTree>
    <p:extLst>
      <p:ext uri="{BB962C8B-B14F-4D97-AF65-F5344CB8AC3E}">
        <p14:creationId xmlns:p14="http://schemas.microsoft.com/office/powerpoint/2010/main" val="3292543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61285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97301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264931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0"/>
            <a:ext cx="9150098" cy="6858000"/>
          </a:xfrm>
          <a:prstGeom prst="rect">
            <a:avLst/>
          </a:prstGeom>
        </p:spPr>
      </p:pic>
    </p:spTree>
    <p:extLst>
      <p:ext uri="{BB962C8B-B14F-4D97-AF65-F5344CB8AC3E}">
        <p14:creationId xmlns:p14="http://schemas.microsoft.com/office/powerpoint/2010/main" val="2701393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550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0"/>
            <a:ext cx="9159270" cy="6858000"/>
          </a:xfrm>
          <a:prstGeom prst="rect">
            <a:avLst/>
          </a:prstGeom>
        </p:spPr>
      </p:pic>
    </p:spTree>
    <p:extLst>
      <p:ext uri="{BB962C8B-B14F-4D97-AF65-F5344CB8AC3E}">
        <p14:creationId xmlns:p14="http://schemas.microsoft.com/office/powerpoint/2010/main" val="373506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Driving licence</a:t>
            </a:r>
          </a:p>
        </p:txBody>
      </p:sp>
      <p:pic>
        <p:nvPicPr>
          <p:cNvPr id="5" name="Picture 4"/>
          <p:cNvPicPr>
            <a:picLocks noChangeAspect="1"/>
          </p:cNvPicPr>
          <p:nvPr/>
        </p:nvPicPr>
        <p:blipFill>
          <a:blip r:embed="rId2"/>
          <a:stretch>
            <a:fillRect/>
          </a:stretch>
        </p:blipFill>
        <p:spPr>
          <a:xfrm>
            <a:off x="708659" y="1632857"/>
            <a:ext cx="8076111" cy="4594456"/>
          </a:xfrm>
          <a:prstGeom prst="rect">
            <a:avLst/>
          </a:prstGeom>
        </p:spPr>
      </p:pic>
    </p:spTree>
    <p:extLst>
      <p:ext uri="{BB962C8B-B14F-4D97-AF65-F5344CB8AC3E}">
        <p14:creationId xmlns:p14="http://schemas.microsoft.com/office/powerpoint/2010/main" val="2216441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 miles</a:t>
            </a:r>
          </a:p>
        </p:txBody>
      </p:sp>
      <p:pic>
        <p:nvPicPr>
          <p:cNvPr id="7" name="Picture 6"/>
          <p:cNvPicPr>
            <a:picLocks noChangeAspect="1"/>
          </p:cNvPicPr>
          <p:nvPr/>
        </p:nvPicPr>
        <p:blipFill>
          <a:blip r:embed="rId2"/>
          <a:stretch>
            <a:fillRect/>
          </a:stretch>
        </p:blipFill>
        <p:spPr>
          <a:xfrm>
            <a:off x="822960" y="1558699"/>
            <a:ext cx="7243354" cy="4613502"/>
          </a:xfrm>
          <a:prstGeom prst="rect">
            <a:avLst/>
          </a:prstGeom>
        </p:spPr>
      </p:pic>
    </p:spTree>
    <p:extLst>
      <p:ext uri="{BB962C8B-B14F-4D97-AF65-F5344CB8AC3E}">
        <p14:creationId xmlns:p14="http://schemas.microsoft.com/office/powerpoint/2010/main" val="1152659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Flexible Working</a:t>
            </a:r>
            <a:endParaRPr lang="en-GB" dirty="0"/>
          </a:p>
        </p:txBody>
      </p:sp>
      <p:pic>
        <p:nvPicPr>
          <p:cNvPr id="1028" name="Picture 4" descr="Image result for coffee shop working space"/>
          <p:cNvPicPr>
            <a:picLocks noChangeAspect="1" noChangeArrowheads="1"/>
          </p:cNvPicPr>
          <p:nvPr/>
        </p:nvPicPr>
        <p:blipFill rotWithShape="1">
          <a:blip r:embed="rId2">
            <a:extLst>
              <a:ext uri="{28A0092B-C50C-407E-A947-70E740481C1C}">
                <a14:useLocalDpi xmlns:a14="http://schemas.microsoft.com/office/drawing/2010/main" val="0"/>
              </a:ext>
            </a:extLst>
          </a:blip>
          <a:srcRect t="5751"/>
          <a:stretch/>
        </p:blipFill>
        <p:spPr bwMode="auto">
          <a:xfrm>
            <a:off x="822960" y="1581783"/>
            <a:ext cx="7543800" cy="458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24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618" b="28735"/>
          <a:stretch/>
        </p:blipFill>
        <p:spPr>
          <a:xfrm>
            <a:off x="345701" y="1572124"/>
            <a:ext cx="8452598" cy="3657601"/>
          </a:xfrm>
          <a:prstGeom prst="rect">
            <a:avLst/>
          </a:prstGeom>
        </p:spPr>
      </p:pic>
      <p:sp>
        <p:nvSpPr>
          <p:cNvPr id="2" name="Title 1"/>
          <p:cNvSpPr>
            <a:spLocks noGrp="1"/>
          </p:cNvSpPr>
          <p:nvPr>
            <p:ph type="title"/>
          </p:nvPr>
        </p:nvSpPr>
        <p:spPr/>
        <p:txBody>
          <a:bodyPr/>
          <a:lstStyle/>
          <a:p>
            <a:r>
              <a:rPr lang="en-GB" dirty="0" smtClean="0"/>
              <a:t>Tech Absorption Rate</a:t>
            </a:r>
            <a:endParaRPr lang="en-GB" dirty="0"/>
          </a:p>
        </p:txBody>
      </p:sp>
      <p:sp>
        <p:nvSpPr>
          <p:cNvPr id="3" name="Rectangle 2"/>
          <p:cNvSpPr/>
          <p:nvPr/>
        </p:nvSpPr>
        <p:spPr>
          <a:xfrm>
            <a:off x="822960" y="6009455"/>
            <a:ext cx="3636745" cy="276999"/>
          </a:xfrm>
          <a:prstGeom prst="rect">
            <a:avLst/>
          </a:prstGeom>
        </p:spPr>
        <p:txBody>
          <a:bodyPr wrap="square">
            <a:spAutoFit/>
          </a:bodyPr>
          <a:lstStyle/>
          <a:p>
            <a:r>
              <a:rPr lang="en-GB" sz="1200" dirty="0"/>
              <a:t>Nico </a:t>
            </a:r>
            <a:r>
              <a:rPr lang="en-GB" sz="1200" dirty="0" err="1"/>
              <a:t>Larco</a:t>
            </a:r>
            <a:r>
              <a:rPr lang="en-GB" sz="1200" dirty="0"/>
              <a:t>, Urbanism Next </a:t>
            </a:r>
            <a:r>
              <a:rPr lang="en-GB" sz="1200" dirty="0" err="1"/>
              <a:t>Center</a:t>
            </a:r>
            <a:r>
              <a:rPr lang="en-GB" sz="1200" dirty="0"/>
              <a:t>, University of Oregon</a:t>
            </a:r>
          </a:p>
        </p:txBody>
      </p:sp>
    </p:spTree>
    <p:extLst>
      <p:ext uri="{BB962C8B-B14F-4D97-AF65-F5344CB8AC3E}">
        <p14:creationId xmlns:p14="http://schemas.microsoft.com/office/powerpoint/2010/main" val="2072448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2119312"/>
            <a:ext cx="7905750" cy="2619375"/>
          </a:xfrm>
          <a:prstGeom prst="rect">
            <a:avLst/>
          </a:prstGeom>
        </p:spPr>
      </p:pic>
    </p:spTree>
    <p:extLst>
      <p:ext uri="{BB962C8B-B14F-4D97-AF65-F5344CB8AC3E}">
        <p14:creationId xmlns:p14="http://schemas.microsoft.com/office/powerpoint/2010/main" val="1454872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66925" y="1513688"/>
            <a:ext cx="5010150" cy="4743450"/>
          </a:xfrm>
          <a:prstGeom prst="rect">
            <a:avLst/>
          </a:prstGeom>
        </p:spPr>
      </p:pic>
      <p:sp>
        <p:nvSpPr>
          <p:cNvPr id="6" name="Title 5"/>
          <p:cNvSpPr>
            <a:spLocks noGrp="1"/>
          </p:cNvSpPr>
          <p:nvPr>
            <p:ph type="title"/>
          </p:nvPr>
        </p:nvSpPr>
        <p:spPr/>
        <p:txBody>
          <a:bodyPr/>
          <a:lstStyle/>
          <a:p>
            <a:r>
              <a:rPr lang="en-GB" dirty="0" smtClean="0"/>
              <a:t>Rise and Fall of e-Commerce and Physical Retail</a:t>
            </a:r>
            <a:endParaRPr lang="en-GB" dirty="0"/>
          </a:p>
        </p:txBody>
      </p:sp>
    </p:spTree>
    <p:extLst>
      <p:ext uri="{BB962C8B-B14F-4D97-AF65-F5344CB8AC3E}">
        <p14:creationId xmlns:p14="http://schemas.microsoft.com/office/powerpoint/2010/main" val="595218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95504C5-6A92-4D96-B696-F2FAB2CFE3FF}"/>
              </a:ext>
            </a:extLst>
          </p:cNvPr>
          <p:cNvPicPr>
            <a:picLocks noChangeAspect="1"/>
          </p:cNvPicPr>
          <p:nvPr/>
        </p:nvPicPr>
        <p:blipFill rotWithShape="1">
          <a:blip r:embed="rId2"/>
          <a:srcRect l="2245" t="17873" r="4874" b="29220"/>
          <a:stretch/>
        </p:blipFill>
        <p:spPr>
          <a:xfrm>
            <a:off x="578796" y="1409701"/>
            <a:ext cx="6118698" cy="4773630"/>
          </a:xfrm>
          <a:prstGeom prst="rect">
            <a:avLst/>
          </a:prstGeom>
        </p:spPr>
      </p:pic>
      <p:sp>
        <p:nvSpPr>
          <p:cNvPr id="5" name="Title 1">
            <a:extLst>
              <a:ext uri="{FF2B5EF4-FFF2-40B4-BE49-F238E27FC236}">
                <a16:creationId xmlns="" xmlns:a16="http://schemas.microsoft.com/office/drawing/2014/main" id="{8B4C9EB7-AAAA-4E15-A5F2-F5CA77AFA695}"/>
              </a:ext>
            </a:extLst>
          </p:cNvPr>
          <p:cNvSpPr txBox="1">
            <a:spLocks/>
          </p:cNvSpPr>
          <p:nvPr/>
        </p:nvSpPr>
        <p:spPr>
          <a:xfrm>
            <a:off x="6804498" y="2228702"/>
            <a:ext cx="1916349" cy="2400596"/>
          </a:xfrm>
          <a:prstGeom prst="rect">
            <a:avLst/>
          </a:prstGeom>
        </p:spPr>
        <p:txBody>
          <a:bodyPr vert="horz" lIns="91440" tIns="45720" rIns="91440" bIns="45720" rtlCol="0" anchor="b">
            <a:normAutofit/>
          </a:bodyPr>
          <a:lstStyle>
            <a:lvl1pPr algn="l" defTabSz="557213" rtl="0" eaLnBrk="1" latinLnBrk="0" hangingPunct="1">
              <a:lnSpc>
                <a:spcPct val="85000"/>
              </a:lnSpc>
              <a:spcBef>
                <a:spcPct val="0"/>
              </a:spcBef>
              <a:buNone/>
              <a:defRPr sz="2681" kern="1200" spc="-31" baseline="0">
                <a:solidFill>
                  <a:schemeClr val="accent2">
                    <a:lumMod val="75000"/>
                  </a:schemeClr>
                </a:solidFill>
                <a:latin typeface="+mj-lt"/>
                <a:ea typeface="+mj-ea"/>
                <a:cs typeface="+mj-cs"/>
              </a:defRPr>
            </a:lvl1pPr>
          </a:lstStyle>
          <a:p>
            <a:pPr algn="ctr"/>
            <a:r>
              <a:rPr lang="en-GB" dirty="0"/>
              <a:t>Mobility should be at the heart of placemaking </a:t>
            </a:r>
          </a:p>
        </p:txBody>
      </p:sp>
    </p:spTree>
    <p:extLst>
      <p:ext uri="{BB962C8B-B14F-4D97-AF65-F5344CB8AC3E}">
        <p14:creationId xmlns:p14="http://schemas.microsoft.com/office/powerpoint/2010/main" val="489793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Community </a:t>
            </a:r>
            <a:r>
              <a:rPr lang="en-GB" dirty="0" smtClean="0"/>
              <a:t>Concierge </a:t>
            </a:r>
            <a:endParaRPr lang="en-GB" dirty="0"/>
          </a:p>
        </p:txBody>
      </p:sp>
      <p:sp>
        <p:nvSpPr>
          <p:cNvPr id="4" name="AutoShape 4" descr="Image result for community concier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 xmlns:a16="http://schemas.microsoft.com/office/drawing/2014/main" id="{4D6B51B8-5E01-455F-9B38-54929F7A797B}"/>
              </a:ext>
            </a:extLst>
          </p:cNvPr>
          <p:cNvGrpSpPr/>
          <p:nvPr/>
        </p:nvGrpSpPr>
        <p:grpSpPr>
          <a:xfrm>
            <a:off x="948282" y="1942281"/>
            <a:ext cx="7390311" cy="4229559"/>
            <a:chOff x="948282" y="1942281"/>
            <a:chExt cx="7390311" cy="4229559"/>
          </a:xfrm>
        </p:grpSpPr>
        <p:pic>
          <p:nvPicPr>
            <p:cNvPr id="12290" name="Picture 2" descr="Image result for community concie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82" y="1942281"/>
              <a:ext cx="7390311" cy="4124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5690152A-C2FB-4402-BF43-91D4AD7DCE22}"/>
                </a:ext>
              </a:extLst>
            </p:cNvPr>
            <p:cNvSpPr txBox="1"/>
            <p:nvPr/>
          </p:nvSpPr>
          <p:spPr>
            <a:xfrm>
              <a:off x="3015575" y="4455270"/>
              <a:ext cx="3394954" cy="1400783"/>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 xmlns:a16="http://schemas.microsoft.com/office/drawing/2014/main" id="{959A0D10-127F-48B6-B092-E9131B3B63D9}"/>
                </a:ext>
              </a:extLst>
            </p:cNvPr>
            <p:cNvSpPr txBox="1"/>
            <p:nvPr/>
          </p:nvSpPr>
          <p:spPr>
            <a:xfrm>
              <a:off x="4643437" y="4771057"/>
              <a:ext cx="3394954" cy="1400783"/>
            </a:xfrm>
            <a:prstGeom prst="rect">
              <a:avLst/>
            </a:prstGeom>
            <a:solidFill>
              <a:schemeClr val="bg1"/>
            </a:solidFill>
          </p:spPr>
          <p:txBody>
            <a:bodyPr wrap="square" rtlCol="0">
              <a:spAutoFit/>
            </a:bodyPr>
            <a:lstStyle/>
            <a:p>
              <a:endParaRPr lang="en-GB" dirty="0"/>
            </a:p>
          </p:txBody>
        </p:sp>
      </p:grpSp>
    </p:spTree>
    <p:extLst>
      <p:ext uri="{BB962C8B-B14F-4D97-AF65-F5344CB8AC3E}">
        <p14:creationId xmlns:p14="http://schemas.microsoft.com/office/powerpoint/2010/main" val="1948369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Settlements</a:t>
            </a:r>
            <a:endParaRPr lang="en-GB" dirty="0"/>
          </a:p>
        </p:txBody>
      </p:sp>
      <p:pic>
        <p:nvPicPr>
          <p:cNvPr id="3"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 y="1889650"/>
            <a:ext cx="2661857" cy="3764837"/>
          </a:xfrm>
          <a:prstGeom prst="rect">
            <a:avLst/>
          </a:prstGeom>
        </p:spPr>
      </p:pic>
      <p:pic>
        <p:nvPicPr>
          <p:cNvPr id="4"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853" y="1889650"/>
            <a:ext cx="4612907" cy="3764837"/>
          </a:xfrm>
          <a:prstGeom prst="rect">
            <a:avLst/>
          </a:prstGeom>
        </p:spPr>
      </p:pic>
    </p:spTree>
    <p:extLst>
      <p:ext uri="{BB962C8B-B14F-4D97-AF65-F5344CB8AC3E}">
        <p14:creationId xmlns:p14="http://schemas.microsoft.com/office/powerpoint/2010/main" val="2768935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4598729-BD0D-460B-BB53-03FDAFA7074B}"/>
              </a:ext>
            </a:extLst>
          </p:cNvPr>
          <p:cNvGrpSpPr/>
          <p:nvPr/>
        </p:nvGrpSpPr>
        <p:grpSpPr>
          <a:xfrm>
            <a:off x="822960" y="1687327"/>
            <a:ext cx="7543800" cy="4385668"/>
            <a:chOff x="822960" y="1687327"/>
            <a:chExt cx="7543800" cy="4385668"/>
          </a:xfrm>
        </p:grpSpPr>
        <p:pic>
          <p:nvPicPr>
            <p:cNvPr id="3" name="Picture 2">
              <a:extLst>
                <a:ext uri="{FF2B5EF4-FFF2-40B4-BE49-F238E27FC236}">
                  <a16:creationId xmlns="" xmlns:a16="http://schemas.microsoft.com/office/drawing/2014/main" id="{FB2DB763-FDF5-41CF-B859-BF0D907064C4}"/>
                </a:ext>
              </a:extLst>
            </p:cNvPr>
            <p:cNvPicPr>
              <a:picLocks noChangeAspect="1"/>
            </p:cNvPicPr>
            <p:nvPr/>
          </p:nvPicPr>
          <p:blipFill>
            <a:blip r:embed="rId2"/>
            <a:stretch>
              <a:fillRect/>
            </a:stretch>
          </p:blipFill>
          <p:spPr>
            <a:xfrm>
              <a:off x="822960" y="1687327"/>
              <a:ext cx="7543800" cy="4385668"/>
            </a:xfrm>
            <a:prstGeom prst="rect">
              <a:avLst/>
            </a:prstGeom>
          </p:spPr>
        </p:pic>
        <p:sp>
          <p:nvSpPr>
            <p:cNvPr id="4" name="Rectangle 3">
              <a:extLst>
                <a:ext uri="{FF2B5EF4-FFF2-40B4-BE49-F238E27FC236}">
                  <a16:creationId xmlns="" xmlns:a16="http://schemas.microsoft.com/office/drawing/2014/main" id="{030CE2DC-9EBC-4AB8-AB5D-3CCE3DCC02C5}"/>
                </a:ext>
              </a:extLst>
            </p:cNvPr>
            <p:cNvSpPr/>
            <p:nvPr/>
          </p:nvSpPr>
          <p:spPr>
            <a:xfrm>
              <a:off x="5567680" y="4953000"/>
              <a:ext cx="340360" cy="965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83080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4"/>
          </p:nvPr>
        </p:nvPicPr>
        <p:blipFill>
          <a:blip r:embed="rId3"/>
          <a:stretch>
            <a:fillRect/>
          </a:stretch>
        </p:blipFill>
        <p:spPr>
          <a:xfrm>
            <a:off x="7761897" y="1922927"/>
            <a:ext cx="1118892" cy="2312377"/>
          </a:xfrm>
          <a:prstGeom prst="rect">
            <a:avLst/>
          </a:prstGeom>
        </p:spPr>
      </p:pic>
      <p:sp>
        <p:nvSpPr>
          <p:cNvPr id="5" name="Title 4"/>
          <p:cNvSpPr>
            <a:spLocks noGrp="1"/>
          </p:cNvSpPr>
          <p:nvPr>
            <p:ph type="title"/>
          </p:nvPr>
        </p:nvSpPr>
        <p:spPr/>
        <p:txBody>
          <a:bodyPr/>
          <a:lstStyle/>
          <a:p>
            <a:r>
              <a:rPr lang="en-GB" dirty="0" smtClean="0"/>
              <a:t>FAXI – carpooling </a:t>
            </a:r>
            <a:endParaRPr lang="en-GB" dirty="0"/>
          </a:p>
        </p:txBody>
      </p:sp>
      <p:sp>
        <p:nvSpPr>
          <p:cNvPr id="6" name="Text Placeholder 5"/>
          <p:cNvSpPr>
            <a:spLocks noGrp="1"/>
          </p:cNvSpPr>
          <p:nvPr>
            <p:ph type="body" sz="quarter" idx="15"/>
          </p:nvPr>
        </p:nvSpPr>
        <p:spPr>
          <a:xfrm>
            <a:off x="322554" y="1739547"/>
            <a:ext cx="2430000" cy="4158093"/>
          </a:xfrm>
        </p:spPr>
        <p:txBody>
          <a:bodyPr>
            <a:noAutofit/>
          </a:bodyPr>
          <a:lstStyle/>
          <a:p>
            <a:r>
              <a:rPr lang="en-GB" sz="1385" dirty="0"/>
              <a:t>Users download App</a:t>
            </a:r>
          </a:p>
          <a:p>
            <a:r>
              <a:rPr lang="en-GB" sz="1385" dirty="0"/>
              <a:t>App determines whether there is more than one person in the car</a:t>
            </a:r>
          </a:p>
          <a:p>
            <a:r>
              <a:rPr lang="en-GB" sz="1385" dirty="0"/>
              <a:t>Sends code which is used to open parking barrier to access priority parking.  </a:t>
            </a:r>
          </a:p>
          <a:p>
            <a:r>
              <a:rPr lang="en-GB" sz="1385" dirty="0"/>
              <a:t>Users set up digital wallets and top up like Oyster</a:t>
            </a:r>
          </a:p>
          <a:p>
            <a:r>
              <a:rPr lang="en-GB" sz="1385" dirty="0"/>
              <a:t>Up to £1200 tax free income each year for drivers</a:t>
            </a:r>
          </a:p>
          <a:p>
            <a:r>
              <a:rPr lang="en-GB" sz="1385" b="1" dirty="0"/>
              <a:t>Northants CC 1700 staff but only 150 parking spaces.</a:t>
            </a:r>
          </a:p>
          <a:p>
            <a:r>
              <a:rPr lang="en-GB" sz="1385" b="1" dirty="0"/>
              <a:t>Estimate 670 cars taken off road with new system </a:t>
            </a:r>
          </a:p>
          <a:p>
            <a:endParaRPr lang="en-GB" sz="1385" dirty="0"/>
          </a:p>
          <a:p>
            <a:r>
              <a:rPr lang="en-GB" sz="1385" dirty="0"/>
              <a:t>More information: </a:t>
            </a:r>
            <a:r>
              <a:rPr lang="en-GB" sz="1385" u="sng" dirty="0">
                <a:hlinkClick r:id="rId4"/>
              </a:rPr>
              <a:t>https://www.youtube.com/watch?v=jbFSsd13kF0</a:t>
            </a:r>
            <a:endParaRPr lang="en-GB" sz="1385" dirty="0"/>
          </a:p>
          <a:p>
            <a:endParaRPr lang="en-GB" sz="1385" dirty="0"/>
          </a:p>
        </p:txBody>
      </p:sp>
      <p:pic>
        <p:nvPicPr>
          <p:cNvPr id="11" name="Picture 10"/>
          <p:cNvPicPr>
            <a:picLocks noChangeAspect="1"/>
          </p:cNvPicPr>
          <p:nvPr/>
        </p:nvPicPr>
        <p:blipFill>
          <a:blip r:embed="rId5"/>
          <a:stretch>
            <a:fillRect/>
          </a:stretch>
        </p:blipFill>
        <p:spPr>
          <a:xfrm>
            <a:off x="3336052" y="5356207"/>
            <a:ext cx="5544737" cy="724259"/>
          </a:xfrm>
          <a:prstGeom prst="rect">
            <a:avLst/>
          </a:prstGeom>
        </p:spPr>
      </p:pic>
      <p:pic>
        <p:nvPicPr>
          <p:cNvPr id="12" name="Picture 11"/>
          <p:cNvPicPr>
            <a:picLocks noChangeAspect="1"/>
          </p:cNvPicPr>
          <p:nvPr/>
        </p:nvPicPr>
        <p:blipFill>
          <a:blip r:embed="rId6"/>
          <a:stretch>
            <a:fillRect/>
          </a:stretch>
        </p:blipFill>
        <p:spPr>
          <a:xfrm>
            <a:off x="4152831" y="4553967"/>
            <a:ext cx="3824654" cy="483577"/>
          </a:xfrm>
          <a:prstGeom prst="rect">
            <a:avLst/>
          </a:prstGeom>
        </p:spPr>
      </p:pic>
      <p:pic>
        <p:nvPicPr>
          <p:cNvPr id="13" name="Picture 12"/>
          <p:cNvPicPr>
            <a:picLocks noChangeAspect="1"/>
          </p:cNvPicPr>
          <p:nvPr/>
        </p:nvPicPr>
        <p:blipFill>
          <a:blip r:embed="rId7"/>
          <a:stretch>
            <a:fillRect/>
          </a:stretch>
        </p:blipFill>
        <p:spPr>
          <a:xfrm>
            <a:off x="4301299" y="3401886"/>
            <a:ext cx="1662101" cy="833418"/>
          </a:xfrm>
          <a:prstGeom prst="rect">
            <a:avLst/>
          </a:prstGeom>
        </p:spPr>
      </p:pic>
      <p:pic>
        <p:nvPicPr>
          <p:cNvPr id="14" name="Content Placeholder 13"/>
          <p:cNvPicPr>
            <a:picLocks noGrp="1" noChangeAspect="1"/>
          </p:cNvPicPr>
          <p:nvPr>
            <p:ph sz="quarter" idx="13"/>
          </p:nvPr>
        </p:nvPicPr>
        <p:blipFill>
          <a:blip r:embed="rId8"/>
          <a:stretch>
            <a:fillRect/>
          </a:stretch>
        </p:blipFill>
        <p:spPr>
          <a:xfrm>
            <a:off x="5676412" y="1268657"/>
            <a:ext cx="1868129" cy="1336326"/>
          </a:xfrm>
          <a:prstGeom prst="rect">
            <a:avLst/>
          </a:prstGeom>
        </p:spPr>
      </p:pic>
      <p:pic>
        <p:nvPicPr>
          <p:cNvPr id="2" name="Picture 1"/>
          <p:cNvPicPr>
            <a:picLocks noChangeAspect="1"/>
          </p:cNvPicPr>
          <p:nvPr/>
        </p:nvPicPr>
        <p:blipFill>
          <a:blip r:embed="rId9"/>
          <a:stretch>
            <a:fillRect/>
          </a:stretch>
        </p:blipFill>
        <p:spPr>
          <a:xfrm>
            <a:off x="3272635" y="947530"/>
            <a:ext cx="2145323" cy="2180492"/>
          </a:xfrm>
          <a:prstGeom prst="rect">
            <a:avLst/>
          </a:prstGeom>
        </p:spPr>
      </p:pic>
    </p:spTree>
    <p:extLst>
      <p:ext uri="{BB962C8B-B14F-4D97-AF65-F5344CB8AC3E}">
        <p14:creationId xmlns:p14="http://schemas.microsoft.com/office/powerpoint/2010/main" val="309776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53154" y="2851925"/>
            <a:ext cx="5217050" cy="2699551"/>
          </a:xfrm>
        </p:spPr>
        <p:txBody>
          <a:bodyPr/>
          <a:lstStyle/>
          <a:p>
            <a:r>
              <a:rPr lang="en-GB" sz="1300" dirty="0" smtClean="0"/>
              <a:t>The SMARTA project </a:t>
            </a:r>
            <a:r>
              <a:rPr lang="en-GB" sz="1300" dirty="0"/>
              <a:t>is </a:t>
            </a:r>
            <a:r>
              <a:rPr lang="en-GB" sz="1300" dirty="0" smtClean="0"/>
              <a:t>assessing the </a:t>
            </a:r>
            <a:r>
              <a:rPr lang="en-GB" sz="1300" dirty="0"/>
              <a:t>challenges </a:t>
            </a:r>
            <a:r>
              <a:rPr lang="en-GB" sz="1300" dirty="0" smtClean="0"/>
              <a:t>and needs of  </a:t>
            </a:r>
            <a:r>
              <a:rPr lang="en-GB" sz="1300" dirty="0"/>
              <a:t>rural  communities  </a:t>
            </a:r>
            <a:r>
              <a:rPr lang="en-GB" sz="1300" dirty="0" smtClean="0"/>
              <a:t>in providing </a:t>
            </a:r>
            <a:r>
              <a:rPr lang="en-GB" sz="1300" b="1" dirty="0" smtClean="0"/>
              <a:t>cost-effective </a:t>
            </a:r>
            <a:r>
              <a:rPr lang="en-GB" sz="1300" dirty="0" smtClean="0"/>
              <a:t>transport </a:t>
            </a:r>
            <a:r>
              <a:rPr lang="en-GB" sz="1300" dirty="0"/>
              <a:t>and </a:t>
            </a:r>
            <a:r>
              <a:rPr lang="en-GB" sz="1300" dirty="0" smtClean="0"/>
              <a:t>mobility services.  </a:t>
            </a:r>
          </a:p>
          <a:p>
            <a:r>
              <a:rPr lang="en-GB" sz="1300" dirty="0" smtClean="0"/>
              <a:t>Collates </a:t>
            </a:r>
            <a:r>
              <a:rPr lang="en-GB" sz="1300" b="1" dirty="0" smtClean="0"/>
              <a:t>good </a:t>
            </a:r>
            <a:r>
              <a:rPr lang="en-GB" sz="1300" b="1" dirty="0"/>
              <a:t>practices </a:t>
            </a:r>
            <a:r>
              <a:rPr lang="en-GB" sz="1300" dirty="0"/>
              <a:t>that </a:t>
            </a:r>
            <a:r>
              <a:rPr lang="en-GB" sz="1300" dirty="0" smtClean="0"/>
              <a:t>can be deployed across </a:t>
            </a:r>
            <a:r>
              <a:rPr lang="en-GB" sz="1300" dirty="0"/>
              <a:t>the </a:t>
            </a:r>
            <a:r>
              <a:rPr lang="en-GB" sz="1300" dirty="0" smtClean="0"/>
              <a:t>UK </a:t>
            </a:r>
            <a:r>
              <a:rPr lang="en-GB" sz="1300" dirty="0"/>
              <a:t>and other </a:t>
            </a:r>
            <a:r>
              <a:rPr lang="en-GB" sz="1300" dirty="0" smtClean="0"/>
              <a:t>countries:</a:t>
            </a:r>
          </a:p>
          <a:p>
            <a:pPr>
              <a:lnSpc>
                <a:spcPct val="100000"/>
              </a:lnSpc>
              <a:spcBef>
                <a:spcPts val="0"/>
              </a:spcBef>
            </a:pPr>
            <a:r>
              <a:rPr lang="en-GB" sz="1300" dirty="0" smtClean="0"/>
              <a:t>- on-demand </a:t>
            </a:r>
            <a:r>
              <a:rPr lang="en-GB" sz="1300" dirty="0"/>
              <a:t>and shared mobility </a:t>
            </a:r>
            <a:r>
              <a:rPr lang="en-GB" sz="1300" dirty="0" smtClean="0"/>
              <a:t>services</a:t>
            </a:r>
          </a:p>
          <a:p>
            <a:pPr>
              <a:lnSpc>
                <a:spcPct val="100000"/>
              </a:lnSpc>
              <a:spcBef>
                <a:spcPts val="0"/>
              </a:spcBef>
            </a:pPr>
            <a:r>
              <a:rPr lang="en-GB" sz="1300" dirty="0" smtClean="0"/>
              <a:t>- use of new technologies and platforms</a:t>
            </a:r>
          </a:p>
          <a:p>
            <a:pPr>
              <a:lnSpc>
                <a:spcPct val="100000"/>
              </a:lnSpc>
              <a:spcBef>
                <a:spcPts val="0"/>
              </a:spcBef>
            </a:pPr>
            <a:r>
              <a:rPr lang="en-GB" sz="1300" dirty="0" smtClean="0"/>
              <a:t>- new types of community-based transport systems</a:t>
            </a:r>
          </a:p>
          <a:p>
            <a:pPr>
              <a:lnSpc>
                <a:spcPct val="100000"/>
              </a:lnSpc>
              <a:spcBef>
                <a:spcPts val="0"/>
              </a:spcBef>
            </a:pPr>
            <a:r>
              <a:rPr lang="en-GB" sz="1300" dirty="0" smtClean="0"/>
              <a:t>- </a:t>
            </a:r>
            <a:r>
              <a:rPr lang="en-GB" sz="1300" dirty="0"/>
              <a:t>cross-sector </a:t>
            </a:r>
            <a:r>
              <a:rPr lang="en-GB" sz="1300" dirty="0" smtClean="0"/>
              <a:t>partnerships and good governance</a:t>
            </a:r>
          </a:p>
          <a:p>
            <a:pPr>
              <a:lnSpc>
                <a:spcPct val="100000"/>
              </a:lnSpc>
              <a:spcBef>
                <a:spcPts val="0"/>
              </a:spcBef>
            </a:pPr>
            <a:r>
              <a:rPr lang="en-GB" sz="1300" dirty="0" smtClean="0"/>
              <a:t>- sustainable funding models </a:t>
            </a:r>
          </a:p>
          <a:p>
            <a:r>
              <a:rPr lang="en-GB" sz="1300" dirty="0" smtClean="0"/>
              <a:t>The </a:t>
            </a:r>
            <a:r>
              <a:rPr lang="en-GB" sz="1300" dirty="0"/>
              <a:t>project consortium offers expertise to selected rural sites </a:t>
            </a:r>
            <a:r>
              <a:rPr lang="en-GB" sz="1300" dirty="0" smtClean="0"/>
              <a:t>to  </a:t>
            </a:r>
            <a:r>
              <a:rPr lang="en-GB" sz="1300" b="1" dirty="0" smtClean="0"/>
              <a:t>pilot, </a:t>
            </a:r>
            <a:r>
              <a:rPr lang="en-GB" sz="1300" dirty="0" smtClean="0"/>
              <a:t>promote  </a:t>
            </a:r>
            <a:r>
              <a:rPr lang="en-GB" sz="1300" dirty="0"/>
              <a:t>and  evaluate  innovative  </a:t>
            </a:r>
            <a:r>
              <a:rPr lang="en-GB" sz="1300" dirty="0" smtClean="0"/>
              <a:t>solutions. </a:t>
            </a:r>
            <a:endParaRPr lang="en-GB" sz="1300" dirty="0"/>
          </a:p>
          <a:p>
            <a:r>
              <a:rPr lang="en-GB" sz="1300" dirty="0" smtClean="0"/>
              <a:t>The </a:t>
            </a:r>
            <a:r>
              <a:rPr lang="en-GB" sz="1300" dirty="0"/>
              <a:t>project will build a </a:t>
            </a:r>
            <a:r>
              <a:rPr lang="en-GB" sz="1300" b="1" dirty="0"/>
              <a:t>network of stakeholders </a:t>
            </a:r>
            <a:r>
              <a:rPr lang="en-GB" sz="1300" dirty="0"/>
              <a:t>to share these </a:t>
            </a:r>
            <a:r>
              <a:rPr lang="en-GB" sz="1300" dirty="0" smtClean="0"/>
              <a:t>good practices and help the design and implementation of new ones. </a:t>
            </a:r>
          </a:p>
          <a:p>
            <a:r>
              <a:rPr lang="en-GB" sz="1300" dirty="0" smtClean="0"/>
              <a:t>Two </a:t>
            </a:r>
            <a:r>
              <a:rPr lang="en-GB" sz="1300" b="1" dirty="0" smtClean="0"/>
              <a:t>workshops</a:t>
            </a:r>
            <a:r>
              <a:rPr lang="en-GB" sz="1300" dirty="0" smtClean="0"/>
              <a:t> will be organised to bring together stakeholders to review policy, practice and innovation in the sector</a:t>
            </a:r>
          </a:p>
          <a:p>
            <a:r>
              <a:rPr lang="en-GB" sz="1300" dirty="0" smtClean="0"/>
              <a:t>Findings of the research and the pilots will be converted into </a:t>
            </a:r>
            <a:r>
              <a:rPr lang="en-GB" sz="1300" b="1" dirty="0" smtClean="0"/>
              <a:t>recommendations</a:t>
            </a:r>
            <a:r>
              <a:rPr lang="en-GB" sz="1300" dirty="0" smtClean="0"/>
              <a:t> for the attention of policy makers </a:t>
            </a:r>
            <a:endParaRPr lang="en-GB" sz="1300" dirty="0"/>
          </a:p>
        </p:txBody>
      </p:sp>
      <p:sp>
        <p:nvSpPr>
          <p:cNvPr id="5" name="Title 4"/>
          <p:cNvSpPr>
            <a:spLocks noGrp="1"/>
          </p:cNvSpPr>
          <p:nvPr>
            <p:ph type="title"/>
          </p:nvPr>
        </p:nvSpPr>
        <p:spPr/>
        <p:txBody>
          <a:bodyPr/>
          <a:lstStyle/>
          <a:p>
            <a:r>
              <a:rPr lang="en-GB" dirty="0" smtClean="0"/>
              <a:t>The </a:t>
            </a:r>
            <a:r>
              <a:rPr lang="en-GB" i="1" dirty="0" smtClean="0"/>
              <a:t>SMARTA</a:t>
            </a:r>
            <a:r>
              <a:rPr lang="en-GB" dirty="0" smtClean="0"/>
              <a:t> Project</a:t>
            </a:r>
            <a:endParaRPr lang="en-GB" dirty="0"/>
          </a:p>
        </p:txBody>
      </p:sp>
      <p:sp>
        <p:nvSpPr>
          <p:cNvPr id="6" name="Text Placeholder 5"/>
          <p:cNvSpPr>
            <a:spLocks noGrp="1"/>
          </p:cNvSpPr>
          <p:nvPr>
            <p:ph type="body" sz="quarter" idx="15"/>
          </p:nvPr>
        </p:nvSpPr>
        <p:spPr/>
        <p:txBody>
          <a:bodyPr>
            <a:normAutofit/>
          </a:bodyPr>
          <a:lstStyle/>
          <a:p>
            <a:r>
              <a:rPr lang="en-GB" sz="1200" b="1" dirty="0" smtClean="0"/>
              <a:t>SMARTA is delivering the following free services to support local authorities in improving rural transport connectivity. </a:t>
            </a:r>
          </a:p>
          <a:p>
            <a:r>
              <a:rPr lang="en-GB" sz="1200" dirty="0"/>
              <a:t>Good Practices</a:t>
            </a:r>
          </a:p>
          <a:p>
            <a:r>
              <a:rPr lang="en-GB" sz="1200" dirty="0" smtClean="0"/>
              <a:t>Pilots</a:t>
            </a:r>
          </a:p>
          <a:p>
            <a:r>
              <a:rPr lang="en-GB" sz="1200" dirty="0" smtClean="0"/>
              <a:t>Workshops</a:t>
            </a:r>
          </a:p>
          <a:p>
            <a:r>
              <a:rPr lang="en-GB" sz="1200" dirty="0" smtClean="0"/>
              <a:t>Network of stakeholders</a:t>
            </a:r>
          </a:p>
          <a:p>
            <a:r>
              <a:rPr lang="en-GB" sz="1200" dirty="0" smtClean="0"/>
              <a:t>Recommendations</a:t>
            </a:r>
          </a:p>
          <a:p>
            <a:endParaRPr lang="en-GB" sz="1200" b="1" dirty="0" smtClean="0"/>
          </a:p>
          <a:p>
            <a:r>
              <a:rPr lang="en-GB" sz="1200" b="1" dirty="0" smtClean="0"/>
              <a:t>SMARTA Project Partners</a:t>
            </a:r>
          </a:p>
          <a:p>
            <a:endParaRPr lang="en-GB" sz="1200" dirty="0" smtClean="0"/>
          </a:p>
          <a:p>
            <a:endParaRPr lang="en-GB" sz="1200" dirty="0"/>
          </a:p>
        </p:txBody>
      </p:sp>
      <p:pic>
        <p:nvPicPr>
          <p:cNvPr id="7" name="Content Placeholder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632363" y="1756060"/>
            <a:ext cx="1837841" cy="475767"/>
          </a:xfrm>
          <a:prstGeom prst="rect">
            <a:avLst/>
          </a:prstGeom>
        </p:spPr>
      </p:pic>
      <p:pic>
        <p:nvPicPr>
          <p:cNvPr id="8" name="Content Placeholder 6"/>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345654" y="654354"/>
            <a:ext cx="3124543" cy="1577472"/>
          </a:xfrm>
        </p:spPr>
      </p:pic>
      <p:pic>
        <p:nvPicPr>
          <p:cNvPr id="4" name="Picture 3"/>
          <p:cNvPicPr>
            <a:picLocks noChangeAspect="1"/>
          </p:cNvPicPr>
          <p:nvPr/>
        </p:nvPicPr>
        <p:blipFill>
          <a:blip r:embed="rId5"/>
          <a:stretch>
            <a:fillRect/>
          </a:stretch>
        </p:blipFill>
        <p:spPr>
          <a:xfrm>
            <a:off x="304058" y="4908471"/>
            <a:ext cx="1233752" cy="1315651"/>
          </a:xfrm>
          <a:prstGeom prst="rect">
            <a:avLst/>
          </a:prstGeom>
        </p:spPr>
      </p:pic>
      <p:pic>
        <p:nvPicPr>
          <p:cNvPr id="9" name="Picture 8"/>
          <p:cNvPicPr>
            <a:picLocks noChangeAspect="1"/>
          </p:cNvPicPr>
          <p:nvPr/>
        </p:nvPicPr>
        <p:blipFill>
          <a:blip r:embed="rId6"/>
          <a:stretch>
            <a:fillRect/>
          </a:stretch>
        </p:blipFill>
        <p:spPr>
          <a:xfrm>
            <a:off x="1537811" y="4908471"/>
            <a:ext cx="990702" cy="1315651"/>
          </a:xfrm>
          <a:prstGeom prst="rect">
            <a:avLst/>
          </a:prstGeom>
        </p:spPr>
      </p:pic>
    </p:spTree>
    <p:extLst>
      <p:ext uri="{BB962C8B-B14F-4D97-AF65-F5344CB8AC3E}">
        <p14:creationId xmlns:p14="http://schemas.microsoft.com/office/powerpoint/2010/main" val="1030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13"/>
          </p:nvPr>
        </p:nvPicPr>
        <p:blipFill>
          <a:blip r:embed="rId3"/>
          <a:stretch>
            <a:fillRect/>
          </a:stretch>
        </p:blipFill>
        <p:spPr>
          <a:xfrm>
            <a:off x="3253154" y="1391437"/>
            <a:ext cx="2360735" cy="1516564"/>
          </a:xfrm>
          <a:prstGeom prst="rect">
            <a:avLst/>
          </a:prstGeom>
        </p:spPr>
      </p:pic>
      <p:pic>
        <p:nvPicPr>
          <p:cNvPr id="8" name="Content Placeholder 7"/>
          <p:cNvPicPr>
            <a:picLocks noGrp="1" noChangeAspect="1"/>
          </p:cNvPicPr>
          <p:nvPr>
            <p:ph sz="quarter" idx="14"/>
          </p:nvPr>
        </p:nvPicPr>
        <p:blipFill>
          <a:blip r:embed="rId4"/>
          <a:stretch>
            <a:fillRect/>
          </a:stretch>
        </p:blipFill>
        <p:spPr>
          <a:xfrm>
            <a:off x="3316967" y="683801"/>
            <a:ext cx="2360734" cy="533834"/>
          </a:xfrm>
          <a:prstGeom prst="rect">
            <a:avLst/>
          </a:prstGeom>
        </p:spPr>
      </p:pic>
      <p:sp>
        <p:nvSpPr>
          <p:cNvPr id="5" name="Title 4"/>
          <p:cNvSpPr>
            <a:spLocks noGrp="1"/>
          </p:cNvSpPr>
          <p:nvPr>
            <p:ph type="title"/>
          </p:nvPr>
        </p:nvSpPr>
        <p:spPr/>
        <p:txBody>
          <a:bodyPr/>
          <a:lstStyle/>
          <a:p>
            <a:r>
              <a:rPr lang="en-GB" dirty="0" smtClean="0"/>
              <a:t>Texelhopper on demand service</a:t>
            </a:r>
            <a:endParaRPr lang="en-GB" dirty="0"/>
          </a:p>
        </p:txBody>
      </p:sp>
      <p:sp>
        <p:nvSpPr>
          <p:cNvPr id="6" name="Text Placeholder 5"/>
          <p:cNvSpPr>
            <a:spLocks noGrp="1"/>
          </p:cNvSpPr>
          <p:nvPr>
            <p:ph type="body" sz="quarter" idx="15"/>
          </p:nvPr>
        </p:nvSpPr>
        <p:spPr/>
        <p:txBody>
          <a:bodyPr>
            <a:normAutofit/>
          </a:bodyPr>
          <a:lstStyle/>
          <a:p>
            <a:r>
              <a:rPr lang="en-GB" sz="1200" b="1" dirty="0" smtClean="0"/>
              <a:t>Partners involved</a:t>
            </a:r>
          </a:p>
          <a:p>
            <a:r>
              <a:rPr lang="en-GB" sz="1200" dirty="0" smtClean="0"/>
              <a:t>During </a:t>
            </a:r>
            <a:r>
              <a:rPr lang="en-GB" sz="1200" dirty="0"/>
              <a:t>the setting up phase, the PT user association, the </a:t>
            </a:r>
            <a:r>
              <a:rPr lang="en-GB" sz="1200" dirty="0" smtClean="0"/>
              <a:t>tourist agency </a:t>
            </a:r>
            <a:r>
              <a:rPr lang="en-GB" sz="1200" dirty="0"/>
              <a:t>and 5 local </a:t>
            </a:r>
            <a:r>
              <a:rPr lang="en-GB" sz="1200" dirty="0" smtClean="0"/>
              <a:t>taxi companies </a:t>
            </a:r>
            <a:r>
              <a:rPr lang="en-GB" sz="1200" dirty="0"/>
              <a:t>were involved as well the municipality and the Province</a:t>
            </a:r>
            <a:r>
              <a:rPr lang="en-GB" sz="1200" dirty="0" smtClean="0"/>
              <a:t>.</a:t>
            </a:r>
          </a:p>
          <a:p>
            <a:r>
              <a:rPr lang="en-GB" sz="1200" dirty="0"/>
              <a:t>Intelligent use of </a:t>
            </a:r>
            <a:r>
              <a:rPr lang="en-GB" sz="1200" dirty="0" smtClean="0"/>
              <a:t>algorithm </a:t>
            </a:r>
            <a:r>
              <a:rPr lang="en-GB" sz="1200" dirty="0"/>
              <a:t>to allocate </a:t>
            </a:r>
            <a:r>
              <a:rPr lang="en-GB" sz="1200" dirty="0" smtClean="0"/>
              <a:t>users </a:t>
            </a:r>
            <a:r>
              <a:rPr lang="en-GB" sz="1200" dirty="0"/>
              <a:t>to mini </a:t>
            </a:r>
            <a:r>
              <a:rPr lang="en-GB" sz="1200" dirty="0" smtClean="0"/>
              <a:t>buses which learns </a:t>
            </a:r>
            <a:r>
              <a:rPr lang="en-GB" sz="1200" dirty="0"/>
              <a:t>from </a:t>
            </a:r>
            <a:r>
              <a:rPr lang="en-GB" sz="1200" dirty="0" smtClean="0"/>
              <a:t>past usage (time/ day) and </a:t>
            </a:r>
            <a:r>
              <a:rPr lang="en-GB" sz="1200" dirty="0"/>
              <a:t>adapts it if demand is </a:t>
            </a:r>
            <a:r>
              <a:rPr lang="en-GB" sz="1200" dirty="0" smtClean="0"/>
              <a:t>different. </a:t>
            </a:r>
          </a:p>
          <a:p>
            <a:r>
              <a:rPr lang="en-GB" sz="1200" b="1" dirty="0" smtClean="0"/>
              <a:t>The </a:t>
            </a:r>
            <a:r>
              <a:rPr lang="en-GB" sz="1200" b="1" dirty="0"/>
              <a:t>service should therefore be rather called “demand-influenced” than “on-demand”.</a:t>
            </a:r>
          </a:p>
          <a:p>
            <a:endParaRPr lang="en-GB" sz="1200" dirty="0" smtClean="0"/>
          </a:p>
          <a:p>
            <a:endParaRPr lang="en-GB" sz="1200" dirty="0"/>
          </a:p>
        </p:txBody>
      </p:sp>
      <p:sp>
        <p:nvSpPr>
          <p:cNvPr id="2" name="Content Placeholder 1"/>
          <p:cNvSpPr>
            <a:spLocks noGrp="1"/>
          </p:cNvSpPr>
          <p:nvPr>
            <p:ph idx="1"/>
          </p:nvPr>
        </p:nvSpPr>
        <p:spPr>
          <a:xfrm>
            <a:off x="3252581" y="3176469"/>
            <a:ext cx="5217050" cy="2699551"/>
          </a:xfrm>
        </p:spPr>
        <p:txBody>
          <a:bodyPr/>
          <a:lstStyle/>
          <a:p>
            <a:r>
              <a:rPr lang="en-GB" sz="1300" b="1" dirty="0" smtClean="0"/>
              <a:t>Texel, Northern Netherlands</a:t>
            </a:r>
          </a:p>
          <a:p>
            <a:r>
              <a:rPr lang="en-GB" sz="1300" b="1" dirty="0" smtClean="0"/>
              <a:t>On</a:t>
            </a:r>
            <a:r>
              <a:rPr lang="en-GB" sz="1300" dirty="0" smtClean="0"/>
              <a:t> </a:t>
            </a:r>
            <a:r>
              <a:rPr lang="en-GB" sz="1300" b="1" dirty="0" smtClean="0"/>
              <a:t>demand mini </a:t>
            </a:r>
            <a:r>
              <a:rPr lang="en-GB" sz="1300" b="1" dirty="0"/>
              <a:t>bus</a:t>
            </a:r>
            <a:r>
              <a:rPr lang="en-GB" sz="1300" dirty="0"/>
              <a:t> </a:t>
            </a:r>
            <a:r>
              <a:rPr lang="en-GB" sz="1300" b="1" dirty="0" smtClean="0"/>
              <a:t>service </a:t>
            </a:r>
            <a:r>
              <a:rPr lang="en-GB" sz="1300" dirty="0" smtClean="0"/>
              <a:t>(est 2012),</a:t>
            </a:r>
            <a:r>
              <a:rPr lang="en-GB" sz="1300" b="1" dirty="0" smtClean="0"/>
              <a:t> </a:t>
            </a:r>
            <a:r>
              <a:rPr lang="en-GB" sz="1300" dirty="0" smtClean="0"/>
              <a:t>flexible route. Reserve 30 mins in advance online/ by phone to set departure /arrival bus stop. Today 200+ pick up bus stops</a:t>
            </a:r>
          </a:p>
          <a:p>
            <a:r>
              <a:rPr lang="en-GB" sz="1300" dirty="0" smtClean="0"/>
              <a:t>More efficient than classic bus service which were slow covering the whole island</a:t>
            </a:r>
          </a:p>
          <a:p>
            <a:r>
              <a:rPr lang="en-GB" sz="1300" dirty="0" smtClean="0"/>
              <a:t>Travel with subscriptions, chip pin card or tickets</a:t>
            </a:r>
          </a:p>
          <a:p>
            <a:r>
              <a:rPr lang="en-GB" sz="1300" dirty="0" smtClean="0"/>
              <a:t>Island has population of 14,000 but in the summer attracts 900,000 tourists. The latter provide important source of revenue</a:t>
            </a:r>
          </a:p>
          <a:p>
            <a:r>
              <a:rPr lang="en-GB" sz="1300" dirty="0" smtClean="0"/>
              <a:t>Last mile and intermodal connections between </a:t>
            </a:r>
            <a:r>
              <a:rPr lang="en-GB" sz="1300" dirty="0"/>
              <a:t>ferry, train and (mini) bus </a:t>
            </a:r>
            <a:r>
              <a:rPr lang="en-GB" sz="1300" dirty="0" smtClean="0"/>
              <a:t>for school children, commuters to mainland and tourists</a:t>
            </a:r>
          </a:p>
          <a:p>
            <a:r>
              <a:rPr lang="en-GB" sz="1300" dirty="0" smtClean="0"/>
              <a:t>Response to loss of rural bus services. Started as 2 year pilot with public subsidy but demand led to continuation. Operations sub contracted to local taxi company</a:t>
            </a:r>
          </a:p>
          <a:p>
            <a:r>
              <a:rPr lang="en-GB" sz="1300" u="sng" dirty="0" smtClean="0">
                <a:hlinkClick r:id="rId5"/>
              </a:rPr>
              <a:t> </a:t>
            </a:r>
            <a:r>
              <a:rPr lang="en-GB" sz="1300" u="sng" dirty="0">
                <a:hlinkClick r:id="rId5"/>
              </a:rPr>
              <a:t>www.texelhopper.nl</a:t>
            </a:r>
            <a:endParaRPr lang="en-GB" sz="1300" dirty="0" smtClean="0"/>
          </a:p>
        </p:txBody>
      </p:sp>
      <p:pic>
        <p:nvPicPr>
          <p:cNvPr id="11" name="Picture 10"/>
          <p:cNvPicPr>
            <a:picLocks noChangeAspect="1"/>
          </p:cNvPicPr>
          <p:nvPr/>
        </p:nvPicPr>
        <p:blipFill>
          <a:blip r:embed="rId6"/>
          <a:stretch>
            <a:fillRect/>
          </a:stretch>
        </p:blipFill>
        <p:spPr>
          <a:xfrm>
            <a:off x="563494" y="5207234"/>
            <a:ext cx="1394662" cy="557118"/>
          </a:xfrm>
          <a:prstGeom prst="rect">
            <a:avLst/>
          </a:prstGeom>
        </p:spPr>
      </p:pic>
      <p:pic>
        <p:nvPicPr>
          <p:cNvPr id="12" name="Picture 11"/>
          <p:cNvPicPr>
            <a:picLocks noChangeAspect="1"/>
          </p:cNvPicPr>
          <p:nvPr/>
        </p:nvPicPr>
        <p:blipFill>
          <a:blip r:embed="rId7"/>
          <a:stretch>
            <a:fillRect/>
          </a:stretch>
        </p:blipFill>
        <p:spPr>
          <a:xfrm>
            <a:off x="579721" y="5874466"/>
            <a:ext cx="1402602" cy="503999"/>
          </a:xfrm>
          <a:prstGeom prst="rect">
            <a:avLst/>
          </a:prstGeom>
        </p:spPr>
      </p:pic>
      <p:pic>
        <p:nvPicPr>
          <p:cNvPr id="14" name="Picture 13"/>
          <p:cNvPicPr>
            <a:picLocks noChangeAspect="1"/>
          </p:cNvPicPr>
          <p:nvPr/>
        </p:nvPicPr>
        <p:blipFill>
          <a:blip r:embed="rId8"/>
          <a:stretch>
            <a:fillRect/>
          </a:stretch>
        </p:blipFill>
        <p:spPr>
          <a:xfrm>
            <a:off x="6278431" y="1437034"/>
            <a:ext cx="2042663" cy="1638539"/>
          </a:xfrm>
          <a:prstGeom prst="rect">
            <a:avLst/>
          </a:prstGeom>
        </p:spPr>
      </p:pic>
    </p:spTree>
    <p:extLst>
      <p:ext uri="{BB962C8B-B14F-4D97-AF65-F5344CB8AC3E}">
        <p14:creationId xmlns:p14="http://schemas.microsoft.com/office/powerpoint/2010/main" val="4243991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033" b="20076"/>
          <a:stretch/>
        </p:blipFill>
        <p:spPr>
          <a:xfrm>
            <a:off x="776287" y="1892967"/>
            <a:ext cx="7591425" cy="3240507"/>
          </a:xfrm>
          <a:prstGeom prst="rect">
            <a:avLst/>
          </a:prstGeom>
        </p:spPr>
      </p:pic>
      <p:sp>
        <p:nvSpPr>
          <p:cNvPr id="3" name="Rectangle 2"/>
          <p:cNvSpPr/>
          <p:nvPr/>
        </p:nvSpPr>
        <p:spPr>
          <a:xfrm>
            <a:off x="822960" y="6009455"/>
            <a:ext cx="3636745" cy="276999"/>
          </a:xfrm>
          <a:prstGeom prst="rect">
            <a:avLst/>
          </a:prstGeom>
        </p:spPr>
        <p:txBody>
          <a:bodyPr wrap="square">
            <a:spAutoFit/>
          </a:bodyPr>
          <a:lstStyle/>
          <a:p>
            <a:r>
              <a:rPr lang="en-GB" sz="1200" dirty="0"/>
              <a:t>Nico </a:t>
            </a:r>
            <a:r>
              <a:rPr lang="en-GB" sz="1200" dirty="0" err="1"/>
              <a:t>Larco</a:t>
            </a:r>
            <a:r>
              <a:rPr lang="en-GB" sz="1200" dirty="0"/>
              <a:t>, Urbanism Next </a:t>
            </a:r>
            <a:r>
              <a:rPr lang="en-GB" sz="1200" dirty="0" err="1"/>
              <a:t>Center</a:t>
            </a:r>
            <a:r>
              <a:rPr lang="en-GB" sz="1200" dirty="0"/>
              <a:t>, University of Oregon</a:t>
            </a:r>
          </a:p>
        </p:txBody>
      </p:sp>
    </p:spTree>
    <p:extLst>
      <p:ext uri="{BB962C8B-B14F-4D97-AF65-F5344CB8AC3E}">
        <p14:creationId xmlns:p14="http://schemas.microsoft.com/office/powerpoint/2010/main" val="1822398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273" b="4639"/>
          <a:stretch/>
        </p:blipFill>
        <p:spPr>
          <a:xfrm>
            <a:off x="339057" y="818147"/>
            <a:ext cx="8465887" cy="5181600"/>
          </a:xfrm>
          <a:prstGeom prst="rect">
            <a:avLst/>
          </a:prstGeom>
        </p:spPr>
      </p:pic>
      <p:sp>
        <p:nvSpPr>
          <p:cNvPr id="3" name="Rectangle 2"/>
          <p:cNvSpPr/>
          <p:nvPr/>
        </p:nvSpPr>
        <p:spPr>
          <a:xfrm>
            <a:off x="822960" y="6009455"/>
            <a:ext cx="3636745" cy="276999"/>
          </a:xfrm>
          <a:prstGeom prst="rect">
            <a:avLst/>
          </a:prstGeom>
        </p:spPr>
        <p:txBody>
          <a:bodyPr wrap="square">
            <a:spAutoFit/>
          </a:bodyPr>
          <a:lstStyle/>
          <a:p>
            <a:r>
              <a:rPr lang="en-GB" sz="1200" dirty="0"/>
              <a:t>Nico </a:t>
            </a:r>
            <a:r>
              <a:rPr lang="en-GB" sz="1200" dirty="0" err="1"/>
              <a:t>Larco</a:t>
            </a:r>
            <a:r>
              <a:rPr lang="en-GB" sz="1200" dirty="0"/>
              <a:t>, Urbanism Next </a:t>
            </a:r>
            <a:r>
              <a:rPr lang="en-GB" sz="1200" dirty="0" err="1"/>
              <a:t>Center</a:t>
            </a:r>
            <a:r>
              <a:rPr lang="en-GB" sz="1200" dirty="0"/>
              <a:t>, University of Oregon</a:t>
            </a:r>
          </a:p>
        </p:txBody>
      </p:sp>
    </p:spTree>
    <p:extLst>
      <p:ext uri="{BB962C8B-B14F-4D97-AF65-F5344CB8AC3E}">
        <p14:creationId xmlns:p14="http://schemas.microsoft.com/office/powerpoint/2010/main" val="1549083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Mobility </a:t>
            </a:r>
          </a:p>
        </p:txBody>
      </p:sp>
      <p:pic>
        <p:nvPicPr>
          <p:cNvPr id="2052" name="Picture 4" descr="Image result for mo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90" y="1648731"/>
            <a:ext cx="7555970" cy="452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019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cdn0.tnwcdn.com/wp-content/blogs.dir/1/files/2018/01/Uber-self-driving-car-796x4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41" y="1997359"/>
            <a:ext cx="5074059" cy="26708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pectatorblogs.imgix.net/files/2014/06/uber.jpg?auto=compress,enhance,format&amp;crop=faces,entropy,edges&amp;fit=crop&amp;w=620&amp;h=4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97359"/>
            <a:ext cx="4009572" cy="267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86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Cost of Trips?</a:t>
            </a:r>
            <a:endParaRPr lang="en-GB" dirty="0"/>
          </a:p>
        </p:txBody>
      </p:sp>
      <p:sp>
        <p:nvSpPr>
          <p:cNvPr id="4" name="TextBox 3">
            <a:extLst>
              <a:ext uri="{FF2B5EF4-FFF2-40B4-BE49-F238E27FC236}">
                <a16:creationId xmlns="" xmlns:a16="http://schemas.microsoft.com/office/drawing/2014/main" id="{03EAAB8E-0910-48A5-B15C-95C1F543E9AA}"/>
              </a:ext>
            </a:extLst>
          </p:cNvPr>
          <p:cNvSpPr txBox="1"/>
          <p:nvPr/>
        </p:nvSpPr>
        <p:spPr>
          <a:xfrm>
            <a:off x="205018" y="1363972"/>
            <a:ext cx="8733965" cy="276999"/>
          </a:xfrm>
          <a:prstGeom prst="rect">
            <a:avLst/>
          </a:prstGeom>
          <a:noFill/>
        </p:spPr>
        <p:txBody>
          <a:bodyPr wrap="square" rtlCol="0">
            <a:spAutoFit/>
          </a:bodyPr>
          <a:lstStyle/>
          <a:p>
            <a:r>
              <a:rPr lang="en-GB" sz="1200" dirty="0">
                <a:latin typeface="Segoe UI Light" panose="020B0502040204020203" pitchFamily="34" charset="0"/>
                <a:cs typeface="Segoe UI Light" panose="020B0502040204020203" pitchFamily="34" charset="0"/>
              </a:rPr>
              <a:t>Despite high costs and fast depreciation, substantial utilisation can make shared, high-tech “mobility vehicles” economically compelling</a:t>
            </a:r>
          </a:p>
        </p:txBody>
      </p:sp>
      <p:graphicFrame>
        <p:nvGraphicFramePr>
          <p:cNvPr id="5" name="Chart 4">
            <a:extLst>
              <a:ext uri="{FF2B5EF4-FFF2-40B4-BE49-F238E27FC236}">
                <a16:creationId xmlns="" xmlns:a16="http://schemas.microsoft.com/office/drawing/2014/main" id="{ECA5C106-53FA-4AD0-B23C-A0B6595A3430}"/>
              </a:ext>
            </a:extLst>
          </p:cNvPr>
          <p:cNvGraphicFramePr/>
          <p:nvPr>
            <p:extLst>
              <p:ext uri="{D42A27DB-BD31-4B8C-83A1-F6EECF244321}">
                <p14:modId xmlns:p14="http://schemas.microsoft.com/office/powerpoint/2010/main" val="3814185739"/>
              </p:ext>
            </p:extLst>
          </p:nvPr>
        </p:nvGraphicFramePr>
        <p:xfrm>
          <a:off x="718307" y="1831387"/>
          <a:ext cx="7494516" cy="381847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2E69E272-7B92-4CED-A1C1-1C8F836821B5}"/>
              </a:ext>
            </a:extLst>
          </p:cNvPr>
          <p:cNvSpPr txBox="1"/>
          <p:nvPr/>
        </p:nvSpPr>
        <p:spPr>
          <a:xfrm>
            <a:off x="331013" y="2073803"/>
            <a:ext cx="600164" cy="2330492"/>
          </a:xfrm>
          <a:prstGeom prst="rect">
            <a:avLst/>
          </a:prstGeom>
          <a:noFill/>
        </p:spPr>
        <p:txBody>
          <a:bodyPr vert="vert270" wrap="square" rtlCol="0">
            <a:spAutoFit/>
          </a:bodyPr>
          <a:lstStyle/>
          <a:p>
            <a:r>
              <a:rPr lang="en-GB" sz="1350" dirty="0">
                <a:latin typeface="+mj-lt"/>
              </a:rPr>
              <a:t>Cost per Unit Distance </a:t>
            </a:r>
          </a:p>
          <a:p>
            <a:endParaRPr lang="en-GB" sz="1350" dirty="0"/>
          </a:p>
        </p:txBody>
      </p:sp>
      <p:sp>
        <p:nvSpPr>
          <p:cNvPr id="7" name="TextBox 6">
            <a:extLst>
              <a:ext uri="{FF2B5EF4-FFF2-40B4-BE49-F238E27FC236}">
                <a16:creationId xmlns="" xmlns:a16="http://schemas.microsoft.com/office/drawing/2014/main" id="{760E96C5-16D3-430B-8EA3-4C779DC025A6}"/>
              </a:ext>
            </a:extLst>
          </p:cNvPr>
          <p:cNvSpPr txBox="1"/>
          <p:nvPr/>
        </p:nvSpPr>
        <p:spPr>
          <a:xfrm>
            <a:off x="4797778" y="6066560"/>
            <a:ext cx="4267200" cy="207749"/>
          </a:xfrm>
          <a:prstGeom prst="rect">
            <a:avLst/>
          </a:prstGeom>
          <a:noFill/>
        </p:spPr>
        <p:txBody>
          <a:bodyPr wrap="square" rtlCol="0">
            <a:spAutoFit/>
          </a:bodyPr>
          <a:lstStyle/>
          <a:p>
            <a:r>
              <a:rPr lang="en-GB" sz="750" dirty="0" smtClean="0">
                <a:latin typeface="Segoe UI Light" panose="020B0502040204020203" pitchFamily="34" charset="0"/>
                <a:cs typeface="Segoe UI Light" panose="020B0502040204020203" pitchFamily="34" charset="0"/>
              </a:rPr>
              <a:t>Source</a:t>
            </a:r>
            <a:r>
              <a:rPr lang="en-GB" sz="750" dirty="0">
                <a:latin typeface="Segoe UI Light" panose="020B0502040204020203" pitchFamily="34" charset="0"/>
                <a:cs typeface="Segoe UI Light" panose="020B0502040204020203" pitchFamily="34" charset="0"/>
              </a:rPr>
              <a:t>: AAA, NYC Taxi and </a:t>
            </a:r>
            <a:r>
              <a:rPr lang="en-GB" sz="750" dirty="0" err="1">
                <a:latin typeface="Segoe UI Light" panose="020B0502040204020203" pitchFamily="34" charset="0"/>
                <a:cs typeface="Segoe UI Light" panose="020B0502040204020203" pitchFamily="34" charset="0"/>
              </a:rPr>
              <a:t>Limosine</a:t>
            </a:r>
            <a:r>
              <a:rPr lang="en-GB" sz="750" dirty="0">
                <a:latin typeface="Segoe UI Light" panose="020B0502040204020203" pitchFamily="34" charset="0"/>
                <a:cs typeface="Segoe UI Light" panose="020B0502040204020203" pitchFamily="34" charset="0"/>
              </a:rPr>
              <a:t> Commission “Me, my vehicle, my life in the ultra connected age”. </a:t>
            </a:r>
          </a:p>
        </p:txBody>
      </p:sp>
    </p:spTree>
    <p:extLst>
      <p:ext uri="{BB962C8B-B14F-4D97-AF65-F5344CB8AC3E}">
        <p14:creationId xmlns:p14="http://schemas.microsoft.com/office/powerpoint/2010/main" val="1151514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a:t>
            </a:r>
            <a:endParaRPr lang="en-GB" dirty="0"/>
          </a:p>
        </p:txBody>
      </p:sp>
      <p:sp>
        <p:nvSpPr>
          <p:cNvPr id="4" name="AutoShape 4" descr="Image result for drones delivery"/>
          <p:cNvSpPr>
            <a:spLocks noChangeAspect="1" noChangeArrowheads="1"/>
          </p:cNvSpPr>
          <p:nvPr/>
        </p:nvSpPr>
        <p:spPr bwMode="auto">
          <a:xfrm>
            <a:off x="97393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605516"/>
            <a:ext cx="7543800" cy="4603898"/>
          </a:xfrm>
          <a:prstGeom prst="rect">
            <a:avLst/>
          </a:prstGeom>
        </p:spPr>
      </p:pic>
    </p:spTree>
    <p:extLst>
      <p:ext uri="{BB962C8B-B14F-4D97-AF65-F5344CB8AC3E}">
        <p14:creationId xmlns:p14="http://schemas.microsoft.com/office/powerpoint/2010/main" val="1099918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Mobility hierarchy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90" t="13970" r="2588" b="7659"/>
          <a:stretch/>
        </p:blipFill>
        <p:spPr>
          <a:xfrm>
            <a:off x="822960" y="1495140"/>
            <a:ext cx="3437346" cy="2305134"/>
          </a:xfrm>
          <a:prstGeom prst="rect">
            <a:avLst/>
          </a:prstGeom>
        </p:spPr>
      </p:pic>
      <p:pic>
        <p:nvPicPr>
          <p:cNvPr id="5" name="Picture 4"/>
          <p:cNvPicPr>
            <a:picLocks noChangeAspect="1"/>
          </p:cNvPicPr>
          <p:nvPr/>
        </p:nvPicPr>
        <p:blipFill>
          <a:blip r:embed="rId3"/>
          <a:stretch>
            <a:fillRect/>
          </a:stretch>
        </p:blipFill>
        <p:spPr>
          <a:xfrm>
            <a:off x="822960" y="3917369"/>
            <a:ext cx="3437346" cy="2298863"/>
          </a:xfrm>
          <a:prstGeom prst="rect">
            <a:avLst/>
          </a:prstGeom>
        </p:spPr>
      </p:pic>
      <p:pic>
        <p:nvPicPr>
          <p:cNvPr id="8" name="Picture 7" descr="http://cdn.shopify.com/s/files/1/0186/8476/files/copenhagen1_large.jpeg?2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1497379"/>
            <a:ext cx="3437346" cy="2302895"/>
          </a:xfrm>
          <a:prstGeom prst="rect">
            <a:avLst/>
          </a:prstGeom>
          <a:ln>
            <a:noFill/>
          </a:ln>
          <a:effectLst>
            <a:outerShdw blurRad="292100" dist="139700" dir="2700000" algn="tl" rotWithShape="0">
              <a:schemeClr val="bg1">
                <a:alpha val="65000"/>
              </a:schemeClr>
            </a:outerShdw>
          </a:effectLst>
          <a:extLst>
            <a:ext uri="{909E8E84-426E-40dd-AFC4-6F175D3DCCD1}">
              <a14:hiddenFill xmlns:a14="http://schemas.microsoft.com/office/drawing/2010/main" xmlns="">
                <a:solidFill>
                  <a:srgbClr val="FFFFFF"/>
                </a:solidFill>
              </a14:hiddenFill>
            </a:ext>
          </a:extLst>
        </p:spPr>
      </p:pic>
      <p:pic>
        <p:nvPicPr>
          <p:cNvPr id="1026" name="Picture 2" descr="Image result for r8"/>
          <p:cNvPicPr>
            <a:picLocks noChangeAspect="1" noChangeArrowheads="1"/>
          </p:cNvPicPr>
          <p:nvPr/>
        </p:nvPicPr>
        <p:blipFill rotWithShape="1">
          <a:blip r:embed="rId5">
            <a:extLst>
              <a:ext uri="{28A0092B-C50C-407E-A947-70E740481C1C}">
                <a14:useLocalDpi xmlns:a14="http://schemas.microsoft.com/office/drawing/2010/main" val="0"/>
              </a:ext>
            </a:extLst>
          </a:blip>
          <a:srcRect l="12274" t="17918" r="11648" b="12138"/>
          <a:stretch/>
        </p:blipFill>
        <p:spPr bwMode="auto">
          <a:xfrm>
            <a:off x="4614954" y="3917137"/>
            <a:ext cx="3494314" cy="229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90" t="13970" r="2588" b="7659"/>
          <a:stretch/>
        </p:blipFill>
        <p:spPr>
          <a:xfrm>
            <a:off x="1428727" y="1495139"/>
            <a:ext cx="6286546" cy="4215849"/>
          </a:xfrm>
          <a:prstGeom prst="rect">
            <a:avLst/>
          </a:prstGeom>
        </p:spPr>
      </p:pic>
      <p:sp>
        <p:nvSpPr>
          <p:cNvPr id="3" name="Title 2"/>
          <p:cNvSpPr>
            <a:spLocks noGrp="1"/>
          </p:cNvSpPr>
          <p:nvPr>
            <p:ph type="title"/>
          </p:nvPr>
        </p:nvSpPr>
        <p:spPr/>
        <p:txBody>
          <a:bodyPr/>
          <a:lstStyle/>
          <a:p>
            <a:r>
              <a:rPr lang="en-GB" dirty="0" smtClean="0"/>
              <a:t>Virtual Mobility</a:t>
            </a:r>
            <a:endParaRPr lang="en-GB" dirty="0"/>
          </a:p>
        </p:txBody>
      </p:sp>
    </p:spTree>
    <p:extLst>
      <p:ext uri="{BB962C8B-B14F-4D97-AF65-F5344CB8AC3E}">
        <p14:creationId xmlns:p14="http://schemas.microsoft.com/office/powerpoint/2010/main" val="163006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8"/>
            <a:ext cx="7543800" cy="1093909"/>
          </a:xfrm>
        </p:spPr>
        <p:txBody>
          <a:bodyPr/>
          <a:lstStyle/>
          <a:p>
            <a:r>
              <a:rPr lang="en-GB" dirty="0"/>
              <a:t>Active Travel - walking and cycling </a:t>
            </a:r>
          </a:p>
        </p:txBody>
      </p:sp>
      <p:pic>
        <p:nvPicPr>
          <p:cNvPr id="4" name="Picture 3" descr="https://exploringangobservingcities.files.wordpress.com/2013/07/copenhagen-and-malmc3b6-june-20137.jpg">
            <a:extLst>
              <a:ext uri="{FF2B5EF4-FFF2-40B4-BE49-F238E27FC236}">
                <a16:creationId xmlns="" xmlns:a16="http://schemas.microsoft.com/office/drawing/2014/main" id="{DE1F4BE7-957B-4B7B-8E7C-4AA97610D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86" y="1595336"/>
            <a:ext cx="7437976" cy="464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26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Shared Travel</a:t>
            </a:r>
          </a:p>
        </p:txBody>
      </p:sp>
      <p:pic>
        <p:nvPicPr>
          <p:cNvPr id="1026" name="Picture 2" descr="Image result for karaoke carpool"/>
          <p:cNvPicPr>
            <a:picLocks noChangeAspect="1" noChangeArrowheads="1"/>
          </p:cNvPicPr>
          <p:nvPr/>
        </p:nvPicPr>
        <p:blipFill rotWithShape="1">
          <a:blip r:embed="rId2">
            <a:extLst>
              <a:ext uri="{28A0092B-C50C-407E-A947-70E740481C1C}">
                <a14:useLocalDpi xmlns:a14="http://schemas.microsoft.com/office/drawing/2010/main" val="0"/>
              </a:ext>
            </a:extLst>
          </a:blip>
          <a:srcRect t="8479"/>
          <a:stretch/>
        </p:blipFill>
        <p:spPr bwMode="auto">
          <a:xfrm>
            <a:off x="822960" y="1613646"/>
            <a:ext cx="7543800" cy="460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45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Occupancy Vehicles</a:t>
            </a:r>
          </a:p>
        </p:txBody>
      </p:sp>
      <p:pic>
        <p:nvPicPr>
          <p:cNvPr id="3" name="Picture 2" descr="Opel GT Concept ">
            <a:extLst>
              <a:ext uri="{FF2B5EF4-FFF2-40B4-BE49-F238E27FC236}">
                <a16:creationId xmlns="" xmlns:a16="http://schemas.microsoft.com/office/drawing/2014/main" id="{56733CDC-7CDF-4927-BFFA-04AB5E54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 y="1621175"/>
            <a:ext cx="7511374" cy="422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71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27731" y="3219516"/>
            <a:ext cx="2361308" cy="2699551"/>
          </a:xfrm>
        </p:spPr>
        <p:txBody>
          <a:bodyPr/>
          <a:lstStyle/>
          <a:p>
            <a:r>
              <a:rPr lang="en-GB" sz="1400" b="1" dirty="0" smtClean="0"/>
              <a:t>Baby Boomers </a:t>
            </a:r>
          </a:p>
          <a:p>
            <a:r>
              <a:rPr lang="en-GB" sz="1400" dirty="0" smtClean="0"/>
              <a:t>Value privacy </a:t>
            </a:r>
          </a:p>
          <a:p>
            <a:r>
              <a:rPr lang="en-GB" sz="1400" dirty="0" smtClean="0"/>
              <a:t>Personalised mobility, owned ‘by me’</a:t>
            </a:r>
          </a:p>
          <a:p>
            <a:r>
              <a:rPr lang="en-GB" sz="1400" dirty="0" smtClean="0"/>
              <a:t>5% likely to carpool</a:t>
            </a:r>
          </a:p>
          <a:p>
            <a:endParaRPr lang="en-GB" sz="1400" dirty="0"/>
          </a:p>
          <a:p>
            <a:endParaRPr lang="en-GB" sz="1400" i="1" dirty="0" smtClean="0"/>
          </a:p>
          <a:p>
            <a:r>
              <a:rPr lang="en-GB" sz="1400" i="1" dirty="0" smtClean="0"/>
              <a:t>Insites </a:t>
            </a:r>
            <a:r>
              <a:rPr lang="en-GB" sz="1400" i="1" dirty="0"/>
              <a:t>2015</a:t>
            </a:r>
          </a:p>
          <a:p>
            <a:endParaRPr lang="en-GB" sz="1400" dirty="0"/>
          </a:p>
        </p:txBody>
      </p:sp>
      <p:sp>
        <p:nvSpPr>
          <p:cNvPr id="5" name="Title 4"/>
          <p:cNvSpPr>
            <a:spLocks noGrp="1"/>
          </p:cNvSpPr>
          <p:nvPr>
            <p:ph type="title"/>
          </p:nvPr>
        </p:nvSpPr>
        <p:spPr/>
        <p:txBody>
          <a:bodyPr/>
          <a:lstStyle/>
          <a:p>
            <a:r>
              <a:rPr lang="en-GB" sz="2400" dirty="0"/>
              <a:t>The growing demand for sharing –  generational</a:t>
            </a:r>
          </a:p>
        </p:txBody>
      </p:sp>
      <p:sp>
        <p:nvSpPr>
          <p:cNvPr id="6" name="Text Placeholder 5"/>
          <p:cNvSpPr>
            <a:spLocks noGrp="1"/>
          </p:cNvSpPr>
          <p:nvPr>
            <p:ph type="body" sz="quarter" idx="15"/>
          </p:nvPr>
        </p:nvSpPr>
        <p:spPr>
          <a:xfrm>
            <a:off x="287052" y="2436138"/>
            <a:ext cx="2430000" cy="4158093"/>
          </a:xfrm>
        </p:spPr>
        <p:txBody>
          <a:bodyPr>
            <a:normAutofit/>
          </a:bodyPr>
          <a:lstStyle/>
          <a:p>
            <a:r>
              <a:rPr lang="en-GB" sz="1200" dirty="0" smtClean="0"/>
              <a:t>Wealth of research proves younger generation less interested in ownership</a:t>
            </a:r>
          </a:p>
          <a:p>
            <a:r>
              <a:rPr lang="en-GB" sz="1200" dirty="0" smtClean="0"/>
              <a:t>Convenience is key</a:t>
            </a:r>
          </a:p>
          <a:p>
            <a:r>
              <a:rPr lang="en-GB" sz="1200" dirty="0" smtClean="0"/>
              <a:t>Linked to technological advances</a:t>
            </a:r>
          </a:p>
          <a:p>
            <a:r>
              <a:rPr lang="en-GB" sz="1200" dirty="0"/>
              <a:t>Mobility is being rapidly transformed by an increasingly digital </a:t>
            </a:r>
            <a:r>
              <a:rPr lang="en-GB" sz="1200" dirty="0" smtClean="0"/>
              <a:t>society</a:t>
            </a:r>
          </a:p>
          <a:p>
            <a:r>
              <a:rPr lang="en-GB" sz="1200" dirty="0" smtClean="0"/>
              <a:t>Time and cost no longer sole factors in mobility choice </a:t>
            </a:r>
            <a:endParaRPr lang="en-GB" sz="1200" dirty="0"/>
          </a:p>
          <a:p>
            <a:endParaRPr lang="en-GB" sz="1200" dirty="0" smtClean="0"/>
          </a:p>
          <a:p>
            <a:endParaRPr lang="en-GB" sz="1200" dirty="0"/>
          </a:p>
        </p:txBody>
      </p:sp>
      <p:pic>
        <p:nvPicPr>
          <p:cNvPr id="7" name="Content Placeholder 6" descr="https://c1.staticflickr.com/8/7479/26663820390_2a5e6de7a4_b.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253154" y="1363576"/>
            <a:ext cx="2360735" cy="157228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txBox="1">
            <a:spLocks/>
          </p:cNvSpPr>
          <p:nvPr/>
        </p:nvSpPr>
        <p:spPr>
          <a:xfrm>
            <a:off x="3240969" y="3219516"/>
            <a:ext cx="2372920" cy="3132078"/>
          </a:xfrm>
          <a:prstGeom prst="rect">
            <a:avLst/>
          </a:prstGeom>
        </p:spPr>
        <p:txBody>
          <a:bodyPr vert="horz" lIns="66462" tIns="42203" rIns="66462" bIns="42203" rtlCol="0">
            <a:noAutofit/>
          </a:bodyPr>
          <a:lstStyle>
            <a:lvl1pPr marL="74295" indent="-74295" algn="l" defTabSz="742950" rtl="0" eaLnBrk="1" latinLnBrk="0" hangingPunct="1">
              <a:lnSpc>
                <a:spcPct val="90000"/>
              </a:lnSpc>
              <a:spcBef>
                <a:spcPts val="975"/>
              </a:spcBef>
              <a:spcAft>
                <a:spcPts val="163"/>
              </a:spcAft>
              <a:buClr>
                <a:schemeClr val="accent1"/>
              </a:buClr>
              <a:buSzPct val="100000"/>
              <a:buFont typeface="Calibri" panose="020F0502020204030204" pitchFamily="34" charset="0"/>
              <a:buChar char=" "/>
              <a:defRPr sz="1300" b="0" kern="1200">
                <a:solidFill>
                  <a:schemeClr val="accent2"/>
                </a:solidFill>
                <a:latin typeface="+mj-lt"/>
                <a:ea typeface="+mn-ea"/>
                <a:cs typeface="+mn-cs"/>
              </a:defRPr>
            </a:lvl1pPr>
            <a:lvl2pPr marL="146250" indent="0" algn="l" defTabSz="742950" rtl="0" eaLnBrk="1" latinLnBrk="0" hangingPunct="1">
              <a:lnSpc>
                <a:spcPct val="100000"/>
              </a:lnSpc>
              <a:spcBef>
                <a:spcPts val="163"/>
              </a:spcBef>
              <a:spcAft>
                <a:spcPts val="163"/>
              </a:spcAft>
              <a:buClr>
                <a:schemeClr val="accent1"/>
              </a:buClr>
              <a:buFont typeface="Arial" panose="020B0604020202020204" pitchFamily="34" charset="0"/>
              <a:buNone/>
              <a:defRPr sz="1138" kern="1200">
                <a:solidFill>
                  <a:schemeClr val="tx1">
                    <a:lumMod val="75000"/>
                    <a:lumOff val="25000"/>
                  </a:schemeClr>
                </a:solidFill>
                <a:latin typeface="+mj-lt"/>
                <a:ea typeface="+mn-ea"/>
                <a:cs typeface="+mn-cs"/>
              </a:defRPr>
            </a:lvl2pPr>
            <a:lvl3pPr marL="460629" indent="-148590"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j-lt"/>
                <a:ea typeface="+mn-ea"/>
                <a:cs typeface="+mn-cs"/>
              </a:defRPr>
            </a:lvl3pPr>
            <a:lvl4pPr marL="609219" indent="-148590"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j-lt"/>
                <a:ea typeface="+mn-ea"/>
                <a:cs typeface="+mn-cs"/>
              </a:defRPr>
            </a:lvl4pPr>
            <a:lvl5pPr marL="757809" indent="-148590"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j-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r>
              <a:rPr lang="en-GB" sz="1400" b="1" dirty="0"/>
              <a:t>Millennials </a:t>
            </a:r>
          </a:p>
          <a:p>
            <a:r>
              <a:rPr lang="en-GB" sz="1400" dirty="0"/>
              <a:t>Most connected generation- social networks, sharing platforms</a:t>
            </a:r>
          </a:p>
          <a:p>
            <a:r>
              <a:rPr lang="en-GB" sz="1400" dirty="0"/>
              <a:t>Shared mobility ‘for me’.</a:t>
            </a:r>
          </a:p>
          <a:p>
            <a:r>
              <a:rPr lang="en-GB" sz="1400" dirty="0"/>
              <a:t>24% likely to use carpool </a:t>
            </a:r>
          </a:p>
          <a:p>
            <a:r>
              <a:rPr lang="en-GB" sz="1400" dirty="0"/>
              <a:t>65% prefer a new smart phone over a new car</a:t>
            </a:r>
          </a:p>
          <a:p>
            <a:endParaRPr lang="en-GB" sz="1400" i="1" dirty="0"/>
          </a:p>
          <a:p>
            <a:r>
              <a:rPr lang="en-GB" sz="1400" i="1" dirty="0"/>
              <a:t>Insites 2015</a:t>
            </a:r>
          </a:p>
        </p:txBody>
      </p:sp>
      <p:pic>
        <p:nvPicPr>
          <p:cNvPr id="12" name="Picture 4" descr="https://cdn.pixabay.com/photo/2014/09/12/01/59/baby-boomer-motorcycle-442244_960_720.jpg"/>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6109189" y="1362808"/>
            <a:ext cx="2360734" cy="157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558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Vectos Presentation Tempate_v1_140917" id="{B548D74B-75F8-4B09-861F-6655F06F1F3F}" vid="{2B358527-6723-426E-99ED-720B99C9B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Vectos Presentation Tempate_231014</Template>
  <TotalTime>22269</TotalTime>
  <Words>982</Words>
  <Application>Microsoft Office PowerPoint</Application>
  <PresentationFormat>On-screen Show (4:3)</PresentationFormat>
  <Paragraphs>129</Paragraphs>
  <Slides>32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Segoe UI Light</vt:lpstr>
      <vt:lpstr>Wingdings</vt:lpstr>
      <vt:lpstr>Retrospect</vt:lpstr>
      <vt:lpstr>PowerPoint Presentation</vt:lpstr>
      <vt:lpstr>PowerPoint Presentation</vt:lpstr>
      <vt:lpstr>Mobility </vt:lpstr>
      <vt:lpstr>Mobility hierarchy </vt:lpstr>
      <vt:lpstr>Virtual Mobility</vt:lpstr>
      <vt:lpstr>Active Travel - walking and cycling </vt:lpstr>
      <vt:lpstr>Shared Travel</vt:lpstr>
      <vt:lpstr>Single Occupancy Vehicles</vt:lpstr>
      <vt:lpstr>The growing demand for sharing –  generational</vt:lpstr>
      <vt:lpstr>PowerPoint Presentation</vt:lpstr>
      <vt:lpstr>PowerPoint Presentation</vt:lpstr>
      <vt:lpstr>PowerPoint Presentation</vt:lpstr>
      <vt:lpstr>PowerPoint Presentation</vt:lpstr>
      <vt:lpstr>PowerPoint Presentation</vt:lpstr>
      <vt:lpstr>PowerPoint Presentation</vt:lpstr>
      <vt:lpstr>Driving licence</vt:lpstr>
      <vt:lpstr>Driver miles</vt:lpstr>
      <vt:lpstr>Flexible Working</vt:lpstr>
      <vt:lpstr>Tech Absorption Rate</vt:lpstr>
      <vt:lpstr>Rise and Fall of e-Commerce and Physical Retail</vt:lpstr>
      <vt:lpstr>PowerPoint Presentation</vt:lpstr>
      <vt:lpstr>Community Concierge </vt:lpstr>
      <vt:lpstr>New Settlements</vt:lpstr>
      <vt:lpstr>PowerPoint Presentation</vt:lpstr>
      <vt:lpstr>FAXI – carpooling </vt:lpstr>
      <vt:lpstr>The SMARTA Project</vt:lpstr>
      <vt:lpstr>Texelhopper on demand service</vt:lpstr>
      <vt:lpstr>PowerPoint Presentation</vt:lpstr>
      <vt:lpstr>PowerPoint Presentation</vt:lpstr>
      <vt:lpstr>PowerPoint Presentation</vt:lpstr>
      <vt:lpstr>Cost of Trips?</vt:lpstr>
      <vt:lpstr>The Future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Bendrien</dc:creator>
  <cp:lastModifiedBy>Bethan Aldridge</cp:lastModifiedBy>
  <cp:revision>360</cp:revision>
  <cp:lastPrinted>2019-01-31T14:59:27Z</cp:lastPrinted>
  <dcterms:created xsi:type="dcterms:W3CDTF">2014-10-22T10:40:55Z</dcterms:created>
  <dcterms:modified xsi:type="dcterms:W3CDTF">2019-02-04T15:38:48Z</dcterms:modified>
</cp:coreProperties>
</file>